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60" r:id="rId2"/>
  </p:sldMasterIdLst>
  <p:notesMasterIdLst>
    <p:notesMasterId r:id="rId26"/>
  </p:notesMasterIdLst>
  <p:handoutMasterIdLst>
    <p:handoutMasterId r:id="rId27"/>
  </p:handoutMasterIdLst>
  <p:sldIdLst>
    <p:sldId id="281" r:id="rId3"/>
    <p:sldId id="2147472909" r:id="rId4"/>
    <p:sldId id="2147472910" r:id="rId5"/>
    <p:sldId id="2147472911" r:id="rId6"/>
    <p:sldId id="2147472912" r:id="rId7"/>
    <p:sldId id="2147472913" r:id="rId8"/>
    <p:sldId id="2147472914" r:id="rId9"/>
    <p:sldId id="2147472915" r:id="rId10"/>
    <p:sldId id="2147472916" r:id="rId11"/>
    <p:sldId id="2147472917" r:id="rId12"/>
    <p:sldId id="2147472918" r:id="rId13"/>
    <p:sldId id="2147472919" r:id="rId14"/>
    <p:sldId id="2147472920" r:id="rId15"/>
    <p:sldId id="2147472921" r:id="rId16"/>
    <p:sldId id="2147472922" r:id="rId17"/>
    <p:sldId id="2147472923" r:id="rId18"/>
    <p:sldId id="2147472924" r:id="rId19"/>
    <p:sldId id="2147472925" r:id="rId20"/>
    <p:sldId id="2147472926" r:id="rId21"/>
    <p:sldId id="2147472927" r:id="rId22"/>
    <p:sldId id="2147472928" r:id="rId23"/>
    <p:sldId id="2147472929" r:id="rId24"/>
    <p:sldId id="2147472930" r:id="rId25"/>
  </p:sldIdLst>
  <p:sldSz cx="9144000" cy="6858000" type="screen4x3"/>
  <p:notesSz cx="6797675" cy="9928225"/>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13533"/>
    <a:srgbClr val="E6B9B8"/>
    <a:srgbClr val="D17F7D"/>
    <a:srgbClr val="B3423F"/>
    <a:srgbClr val="DEA3A2"/>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218" autoAdjust="0"/>
    <p:restoredTop sz="94660"/>
  </p:normalViewPr>
  <p:slideViewPr>
    <p:cSldViewPr snapToGrid="0" snapToObjects="1">
      <p:cViewPr varScale="1">
        <p:scale>
          <a:sx n="105" d="100"/>
          <a:sy n="105" d="100"/>
        </p:scale>
        <p:origin x="1932" y="96"/>
      </p:cViewPr>
      <p:guideLst>
        <p:guide orient="horz" pos="2160"/>
        <p:guide pos="2880"/>
      </p:guideLst>
    </p:cSldViewPr>
  </p:slideViewPr>
  <p:notesTextViewPr>
    <p:cViewPr>
      <p:scale>
        <a:sx n="3" d="2"/>
        <a:sy n="3" d="2"/>
      </p:scale>
      <p:origin x="0" y="0"/>
    </p:cViewPr>
  </p:notesTextViewPr>
  <p:notesViewPr>
    <p:cSldViewPr snapToGrid="0" snapToObjects="1">
      <p:cViewPr varScale="1">
        <p:scale>
          <a:sx n="78" d="100"/>
          <a:sy n="78" d="100"/>
        </p:scale>
        <p:origin x="4062" y="9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notesMaster" Target="notesMasters/notesMaster1.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handoutMaster" Target="handoutMasters/handoutMaster1.xml"/><Relationship Id="rId30"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73A806C1-58E8-3A72-0450-7931D521B950}"/>
              </a:ext>
            </a:extLst>
          </p:cNvPr>
          <p:cNvSpPr>
            <a:spLocks noGrp="1"/>
          </p:cNvSpPr>
          <p:nvPr>
            <p:ph type="hdr" sz="quarter"/>
          </p:nvPr>
        </p:nvSpPr>
        <p:spPr>
          <a:xfrm>
            <a:off x="0" y="0"/>
            <a:ext cx="2946400" cy="498475"/>
          </a:xfrm>
          <a:prstGeom prst="rect">
            <a:avLst/>
          </a:prstGeom>
        </p:spPr>
        <p:txBody>
          <a:bodyPr vert="horz" lIns="91440" tIns="45720" rIns="91440" bIns="45720" rtlCol="0"/>
          <a:lstStyle>
            <a:lvl1pPr algn="l">
              <a:defRPr sz="1200"/>
            </a:lvl1pPr>
          </a:lstStyle>
          <a:p>
            <a:endParaRPr lang="en-GB"/>
          </a:p>
        </p:txBody>
      </p:sp>
      <p:sp>
        <p:nvSpPr>
          <p:cNvPr id="3" name="Date Placeholder 2">
            <a:extLst>
              <a:ext uri="{FF2B5EF4-FFF2-40B4-BE49-F238E27FC236}">
                <a16:creationId xmlns:a16="http://schemas.microsoft.com/office/drawing/2014/main" id="{27A8548D-6A1F-EBB6-2BCB-E23C1D211DF9}"/>
              </a:ext>
            </a:extLst>
          </p:cNvPr>
          <p:cNvSpPr>
            <a:spLocks noGrp="1"/>
          </p:cNvSpPr>
          <p:nvPr>
            <p:ph type="dt" sz="quarter" idx="1"/>
          </p:nvPr>
        </p:nvSpPr>
        <p:spPr>
          <a:xfrm>
            <a:off x="3849688" y="0"/>
            <a:ext cx="2946400" cy="498475"/>
          </a:xfrm>
          <a:prstGeom prst="rect">
            <a:avLst/>
          </a:prstGeom>
        </p:spPr>
        <p:txBody>
          <a:bodyPr vert="horz" lIns="91440" tIns="45720" rIns="91440" bIns="45720" rtlCol="0"/>
          <a:lstStyle>
            <a:lvl1pPr algn="r">
              <a:defRPr sz="1200"/>
            </a:lvl1pPr>
          </a:lstStyle>
          <a:p>
            <a:fld id="{E5D465FA-D021-486A-AD9C-2BEACBBA1222}" type="datetimeFigureOut">
              <a:rPr lang="en-GB" smtClean="0"/>
              <a:t>01/10/2025</a:t>
            </a:fld>
            <a:endParaRPr lang="en-GB"/>
          </a:p>
        </p:txBody>
      </p:sp>
      <p:sp>
        <p:nvSpPr>
          <p:cNvPr id="4" name="Footer Placeholder 3">
            <a:extLst>
              <a:ext uri="{FF2B5EF4-FFF2-40B4-BE49-F238E27FC236}">
                <a16:creationId xmlns:a16="http://schemas.microsoft.com/office/drawing/2014/main" id="{405C5440-FD03-E366-1767-E313228DCEFE}"/>
              </a:ext>
            </a:extLst>
          </p:cNvPr>
          <p:cNvSpPr>
            <a:spLocks noGrp="1"/>
          </p:cNvSpPr>
          <p:nvPr>
            <p:ph type="ftr" sz="quarter" idx="2"/>
          </p:nvPr>
        </p:nvSpPr>
        <p:spPr>
          <a:xfrm>
            <a:off x="0" y="9429750"/>
            <a:ext cx="2946400" cy="498475"/>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a:extLst>
              <a:ext uri="{FF2B5EF4-FFF2-40B4-BE49-F238E27FC236}">
                <a16:creationId xmlns:a16="http://schemas.microsoft.com/office/drawing/2014/main" id="{E9565D9A-C2DB-1B1E-8FB7-D784C849B744}"/>
              </a:ext>
            </a:extLst>
          </p:cNvPr>
          <p:cNvSpPr>
            <a:spLocks noGrp="1"/>
          </p:cNvSpPr>
          <p:nvPr>
            <p:ph type="sldNum" sz="quarter" idx="3"/>
          </p:nvPr>
        </p:nvSpPr>
        <p:spPr>
          <a:xfrm>
            <a:off x="3849688" y="9429750"/>
            <a:ext cx="2946400" cy="498475"/>
          </a:xfrm>
          <a:prstGeom prst="rect">
            <a:avLst/>
          </a:prstGeom>
        </p:spPr>
        <p:txBody>
          <a:bodyPr vert="horz" lIns="91440" tIns="45720" rIns="91440" bIns="45720" rtlCol="0" anchor="b"/>
          <a:lstStyle>
            <a:lvl1pPr algn="r">
              <a:defRPr sz="1200"/>
            </a:lvl1pPr>
          </a:lstStyle>
          <a:p>
            <a:fld id="{23CE1D25-8F05-4A83-A4AE-3549CCC2BF88}" type="slidenum">
              <a:rPr lang="en-GB" smtClean="0"/>
              <a:t>‹#›</a:t>
            </a:fld>
            <a:endParaRPr lang="en-GB"/>
          </a:p>
        </p:txBody>
      </p:sp>
    </p:spTree>
    <p:extLst>
      <p:ext uri="{BB962C8B-B14F-4D97-AF65-F5344CB8AC3E}">
        <p14:creationId xmlns:p14="http://schemas.microsoft.com/office/powerpoint/2010/main" val="100525585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Posição do Cabeçalho 1"/>
          <p:cNvSpPr>
            <a:spLocks noGrp="1"/>
          </p:cNvSpPr>
          <p:nvPr>
            <p:ph type="hdr" sz="quarter"/>
          </p:nvPr>
        </p:nvSpPr>
        <p:spPr>
          <a:xfrm>
            <a:off x="0" y="0"/>
            <a:ext cx="2945659" cy="498135"/>
          </a:xfrm>
          <a:prstGeom prst="rect">
            <a:avLst/>
          </a:prstGeom>
        </p:spPr>
        <p:txBody>
          <a:bodyPr vert="horz" lIns="91440" tIns="45720" rIns="91440" bIns="45720" rtlCol="0"/>
          <a:lstStyle>
            <a:lvl1pPr algn="l">
              <a:defRPr sz="1200"/>
            </a:lvl1pPr>
          </a:lstStyle>
          <a:p>
            <a:endParaRPr lang="pt-PT"/>
          </a:p>
        </p:txBody>
      </p:sp>
      <p:sp>
        <p:nvSpPr>
          <p:cNvPr id="3" name="Marcador de Posição da Data 2"/>
          <p:cNvSpPr>
            <a:spLocks noGrp="1"/>
          </p:cNvSpPr>
          <p:nvPr>
            <p:ph type="dt" idx="1"/>
          </p:nvPr>
        </p:nvSpPr>
        <p:spPr>
          <a:xfrm>
            <a:off x="3850443" y="0"/>
            <a:ext cx="2945659" cy="498135"/>
          </a:xfrm>
          <a:prstGeom prst="rect">
            <a:avLst/>
          </a:prstGeom>
        </p:spPr>
        <p:txBody>
          <a:bodyPr vert="horz" lIns="91440" tIns="45720" rIns="91440" bIns="45720" rtlCol="0"/>
          <a:lstStyle>
            <a:lvl1pPr algn="r">
              <a:defRPr sz="1200"/>
            </a:lvl1pPr>
          </a:lstStyle>
          <a:p>
            <a:fld id="{64D4C982-B5F7-4EF9-A17F-938F04C3D2CF}" type="datetimeFigureOut">
              <a:rPr lang="pt-PT" smtClean="0"/>
              <a:t>01/10/2025</a:t>
            </a:fld>
            <a:endParaRPr lang="pt-PT"/>
          </a:p>
        </p:txBody>
      </p:sp>
      <p:sp>
        <p:nvSpPr>
          <p:cNvPr id="4" name="Marcador de Posição da Imagem do Diapositivo 3"/>
          <p:cNvSpPr>
            <a:spLocks noGrp="1" noRot="1" noChangeAspect="1"/>
          </p:cNvSpPr>
          <p:nvPr>
            <p:ph type="sldImg" idx="2"/>
          </p:nvPr>
        </p:nvSpPr>
        <p:spPr>
          <a:xfrm>
            <a:off x="1166813" y="1241425"/>
            <a:ext cx="4464050" cy="3349625"/>
          </a:xfrm>
          <a:prstGeom prst="rect">
            <a:avLst/>
          </a:prstGeom>
          <a:noFill/>
          <a:ln w="12700">
            <a:solidFill>
              <a:prstClr val="black"/>
            </a:solidFill>
          </a:ln>
        </p:spPr>
        <p:txBody>
          <a:bodyPr vert="horz" lIns="91440" tIns="45720" rIns="91440" bIns="45720" rtlCol="0" anchor="ctr"/>
          <a:lstStyle/>
          <a:p>
            <a:endParaRPr lang="pt-PT"/>
          </a:p>
        </p:txBody>
      </p:sp>
      <p:sp>
        <p:nvSpPr>
          <p:cNvPr id="5" name="Marcador de Posição de Notas 4"/>
          <p:cNvSpPr>
            <a:spLocks noGrp="1"/>
          </p:cNvSpPr>
          <p:nvPr>
            <p:ph type="body" sz="quarter" idx="3"/>
          </p:nvPr>
        </p:nvSpPr>
        <p:spPr>
          <a:xfrm>
            <a:off x="679768" y="4777958"/>
            <a:ext cx="5438140" cy="3909239"/>
          </a:xfrm>
          <a:prstGeom prst="rect">
            <a:avLst/>
          </a:prstGeom>
        </p:spPr>
        <p:txBody>
          <a:bodyPr vert="horz" lIns="91440" tIns="45720" rIns="91440" bIns="45720" rtlCol="0"/>
          <a:lstStyle/>
          <a:p>
            <a:pPr lvl="0"/>
            <a:r>
              <a:rPr lang="pt-PT"/>
              <a:t>Clique para editar os estilos do texto de Modelo Global</a:t>
            </a:r>
          </a:p>
          <a:p>
            <a:pPr lvl="1"/>
            <a:r>
              <a:rPr lang="pt-PT"/>
              <a:t>Segundo nível</a:t>
            </a:r>
          </a:p>
          <a:p>
            <a:pPr lvl="2"/>
            <a:r>
              <a:rPr lang="pt-PT"/>
              <a:t>Terceiro nível</a:t>
            </a:r>
          </a:p>
          <a:p>
            <a:pPr lvl="3"/>
            <a:r>
              <a:rPr lang="pt-PT"/>
              <a:t>Quarto nível</a:t>
            </a:r>
          </a:p>
          <a:p>
            <a:pPr lvl="4"/>
            <a:r>
              <a:rPr lang="pt-PT"/>
              <a:t>Quinto nível</a:t>
            </a:r>
          </a:p>
        </p:txBody>
      </p:sp>
      <p:sp>
        <p:nvSpPr>
          <p:cNvPr id="6" name="Marcador de Posição do Rodapé 5"/>
          <p:cNvSpPr>
            <a:spLocks noGrp="1"/>
          </p:cNvSpPr>
          <p:nvPr>
            <p:ph type="ftr" sz="quarter" idx="4"/>
          </p:nvPr>
        </p:nvSpPr>
        <p:spPr>
          <a:xfrm>
            <a:off x="0" y="9430091"/>
            <a:ext cx="2945659" cy="498134"/>
          </a:xfrm>
          <a:prstGeom prst="rect">
            <a:avLst/>
          </a:prstGeom>
        </p:spPr>
        <p:txBody>
          <a:bodyPr vert="horz" lIns="91440" tIns="45720" rIns="91440" bIns="45720" rtlCol="0" anchor="b"/>
          <a:lstStyle>
            <a:lvl1pPr algn="l">
              <a:defRPr sz="1200"/>
            </a:lvl1pPr>
          </a:lstStyle>
          <a:p>
            <a:endParaRPr lang="pt-PT"/>
          </a:p>
        </p:txBody>
      </p:sp>
      <p:sp>
        <p:nvSpPr>
          <p:cNvPr id="7" name="Marcador de Posição do Número do Diapositivo 6"/>
          <p:cNvSpPr>
            <a:spLocks noGrp="1"/>
          </p:cNvSpPr>
          <p:nvPr>
            <p:ph type="sldNum" sz="quarter" idx="5"/>
          </p:nvPr>
        </p:nvSpPr>
        <p:spPr>
          <a:xfrm>
            <a:off x="3850443" y="9430091"/>
            <a:ext cx="2945659" cy="498134"/>
          </a:xfrm>
          <a:prstGeom prst="rect">
            <a:avLst/>
          </a:prstGeom>
        </p:spPr>
        <p:txBody>
          <a:bodyPr vert="horz" lIns="91440" tIns="45720" rIns="91440" bIns="45720" rtlCol="0" anchor="b"/>
          <a:lstStyle>
            <a:lvl1pPr algn="r">
              <a:defRPr sz="1200"/>
            </a:lvl1pPr>
          </a:lstStyle>
          <a:p>
            <a:fld id="{07E401DA-BAEE-4B08-9BA0-EF18F22C46CA}" type="slidenum">
              <a:rPr lang="pt-PT" smtClean="0"/>
              <a:t>‹#›</a:t>
            </a:fld>
            <a:endParaRPr lang="pt-PT"/>
          </a:p>
        </p:txBody>
      </p:sp>
    </p:spTree>
    <p:extLst>
      <p:ext uri="{BB962C8B-B14F-4D97-AF65-F5344CB8AC3E}">
        <p14:creationId xmlns:p14="http://schemas.microsoft.com/office/powerpoint/2010/main" val="76283701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07E401DA-BAEE-4B08-9BA0-EF18F22C46CA}" type="slidenum">
              <a:rPr lang="pt-PT" smtClean="0"/>
              <a:t>1</a:t>
            </a:fld>
            <a:endParaRPr lang="pt-PT"/>
          </a:p>
        </p:txBody>
      </p:sp>
    </p:spTree>
    <p:extLst>
      <p:ext uri="{BB962C8B-B14F-4D97-AF65-F5344CB8AC3E}">
        <p14:creationId xmlns:p14="http://schemas.microsoft.com/office/powerpoint/2010/main" val="353733463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6D38893-5D9C-A10E-DC39-447A46232CA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BB1E7FA-5E9F-2629-4CB3-FBE7BCEA75D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CE0E4FD-F9DB-71F1-5B36-80A031D1BB46}"/>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7C4FC6EF-6716-D015-F180-6B85FF2AAAEA}"/>
              </a:ext>
            </a:extLst>
          </p:cNvPr>
          <p:cNvSpPr>
            <a:spLocks noGrp="1"/>
          </p:cNvSpPr>
          <p:nvPr>
            <p:ph type="sldNum" sz="quarter" idx="5"/>
          </p:nvPr>
        </p:nvSpPr>
        <p:spPr/>
        <p:txBody>
          <a:bodyPr/>
          <a:lstStyle/>
          <a:p>
            <a:fld id="{07E401DA-BAEE-4B08-9BA0-EF18F22C46CA}" type="slidenum">
              <a:rPr lang="pt-PT" smtClean="0"/>
              <a:t>10</a:t>
            </a:fld>
            <a:endParaRPr lang="pt-PT"/>
          </a:p>
        </p:txBody>
      </p:sp>
    </p:spTree>
    <p:extLst>
      <p:ext uri="{BB962C8B-B14F-4D97-AF65-F5344CB8AC3E}">
        <p14:creationId xmlns:p14="http://schemas.microsoft.com/office/powerpoint/2010/main" val="117704655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3B870D-F6DF-D0BB-169F-AF907B809CC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5618848-41D1-7B14-5E87-420D3201911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17A84CD-CC77-5A0F-B4F2-5859356F0218}"/>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6D949105-C861-45B6-8312-0F0737F5D585}"/>
              </a:ext>
            </a:extLst>
          </p:cNvPr>
          <p:cNvSpPr>
            <a:spLocks noGrp="1"/>
          </p:cNvSpPr>
          <p:nvPr>
            <p:ph type="sldNum" sz="quarter" idx="5"/>
          </p:nvPr>
        </p:nvSpPr>
        <p:spPr/>
        <p:txBody>
          <a:bodyPr/>
          <a:lstStyle/>
          <a:p>
            <a:fld id="{07E401DA-BAEE-4B08-9BA0-EF18F22C46CA}" type="slidenum">
              <a:rPr lang="pt-PT" smtClean="0"/>
              <a:t>11</a:t>
            </a:fld>
            <a:endParaRPr lang="pt-PT"/>
          </a:p>
        </p:txBody>
      </p:sp>
    </p:spTree>
    <p:extLst>
      <p:ext uri="{BB962C8B-B14F-4D97-AF65-F5344CB8AC3E}">
        <p14:creationId xmlns:p14="http://schemas.microsoft.com/office/powerpoint/2010/main" val="4046001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265AA3-583A-2F1C-A508-D9BF360D32F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59C5E30-8F46-F4EF-3BFA-2E60A9D9723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58B2CD2-7328-24BB-A640-C90F3383A9F5}"/>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73503784-3D3D-F32E-3F70-A8509E49D03A}"/>
              </a:ext>
            </a:extLst>
          </p:cNvPr>
          <p:cNvSpPr>
            <a:spLocks noGrp="1"/>
          </p:cNvSpPr>
          <p:nvPr>
            <p:ph type="sldNum" sz="quarter" idx="5"/>
          </p:nvPr>
        </p:nvSpPr>
        <p:spPr/>
        <p:txBody>
          <a:bodyPr/>
          <a:lstStyle/>
          <a:p>
            <a:fld id="{07E401DA-BAEE-4B08-9BA0-EF18F22C46CA}" type="slidenum">
              <a:rPr lang="pt-PT" smtClean="0"/>
              <a:t>12</a:t>
            </a:fld>
            <a:endParaRPr lang="pt-PT"/>
          </a:p>
        </p:txBody>
      </p:sp>
    </p:spTree>
    <p:extLst>
      <p:ext uri="{BB962C8B-B14F-4D97-AF65-F5344CB8AC3E}">
        <p14:creationId xmlns:p14="http://schemas.microsoft.com/office/powerpoint/2010/main" val="259989524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214C3F-77F2-0259-B035-EA95F64A152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1E9F901-BA0C-2D7C-0273-634CA37D5B1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4557C5E-0312-2921-40E9-405D776C806F}"/>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F7CE3650-7E35-B646-7493-4949B0B1BE9B}"/>
              </a:ext>
            </a:extLst>
          </p:cNvPr>
          <p:cNvSpPr>
            <a:spLocks noGrp="1"/>
          </p:cNvSpPr>
          <p:nvPr>
            <p:ph type="sldNum" sz="quarter" idx="5"/>
          </p:nvPr>
        </p:nvSpPr>
        <p:spPr/>
        <p:txBody>
          <a:bodyPr/>
          <a:lstStyle/>
          <a:p>
            <a:fld id="{07E401DA-BAEE-4B08-9BA0-EF18F22C46CA}" type="slidenum">
              <a:rPr lang="pt-PT" smtClean="0"/>
              <a:t>13</a:t>
            </a:fld>
            <a:endParaRPr lang="pt-PT"/>
          </a:p>
        </p:txBody>
      </p:sp>
    </p:spTree>
    <p:extLst>
      <p:ext uri="{BB962C8B-B14F-4D97-AF65-F5344CB8AC3E}">
        <p14:creationId xmlns:p14="http://schemas.microsoft.com/office/powerpoint/2010/main" val="52688442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BD20C5-EED0-54E0-DEB3-72681913C14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DF3BC7C-378C-14C1-7039-932796DC595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1215D38-EFFE-74C4-40F8-0BDC07AB67B3}"/>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766BA8E9-2245-9AB0-1C68-22A23139A977}"/>
              </a:ext>
            </a:extLst>
          </p:cNvPr>
          <p:cNvSpPr>
            <a:spLocks noGrp="1"/>
          </p:cNvSpPr>
          <p:nvPr>
            <p:ph type="sldNum" sz="quarter" idx="5"/>
          </p:nvPr>
        </p:nvSpPr>
        <p:spPr/>
        <p:txBody>
          <a:bodyPr/>
          <a:lstStyle/>
          <a:p>
            <a:fld id="{07E401DA-BAEE-4B08-9BA0-EF18F22C46CA}" type="slidenum">
              <a:rPr lang="pt-PT" smtClean="0"/>
              <a:t>14</a:t>
            </a:fld>
            <a:endParaRPr lang="pt-PT"/>
          </a:p>
        </p:txBody>
      </p:sp>
    </p:spTree>
    <p:extLst>
      <p:ext uri="{BB962C8B-B14F-4D97-AF65-F5344CB8AC3E}">
        <p14:creationId xmlns:p14="http://schemas.microsoft.com/office/powerpoint/2010/main" val="175135010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D38C6D-964B-8F47-46DE-5419A123F7C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E9B6794-4BD8-75A6-BBF6-F8683718A70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D23E04A-7DA0-738E-B214-F926B3993956}"/>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2E0CC181-F16A-23E7-CC88-8CA14E09E1B9}"/>
              </a:ext>
            </a:extLst>
          </p:cNvPr>
          <p:cNvSpPr>
            <a:spLocks noGrp="1"/>
          </p:cNvSpPr>
          <p:nvPr>
            <p:ph type="sldNum" sz="quarter" idx="5"/>
          </p:nvPr>
        </p:nvSpPr>
        <p:spPr/>
        <p:txBody>
          <a:bodyPr/>
          <a:lstStyle/>
          <a:p>
            <a:fld id="{07E401DA-BAEE-4B08-9BA0-EF18F22C46CA}" type="slidenum">
              <a:rPr lang="pt-PT" smtClean="0"/>
              <a:t>15</a:t>
            </a:fld>
            <a:endParaRPr lang="pt-PT"/>
          </a:p>
        </p:txBody>
      </p:sp>
    </p:spTree>
    <p:extLst>
      <p:ext uri="{BB962C8B-B14F-4D97-AF65-F5344CB8AC3E}">
        <p14:creationId xmlns:p14="http://schemas.microsoft.com/office/powerpoint/2010/main" val="31021945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8696E6-1133-FA16-6FED-F48752BCF95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4EBDEB6-CE45-FA68-9FBB-5AF9F5733EA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38E47B9-CE98-2186-A4D9-4C265BD23F5A}"/>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8882F005-A22D-0A1E-1146-2071E9B7BA8A}"/>
              </a:ext>
            </a:extLst>
          </p:cNvPr>
          <p:cNvSpPr>
            <a:spLocks noGrp="1"/>
          </p:cNvSpPr>
          <p:nvPr>
            <p:ph type="sldNum" sz="quarter" idx="5"/>
          </p:nvPr>
        </p:nvSpPr>
        <p:spPr/>
        <p:txBody>
          <a:bodyPr/>
          <a:lstStyle/>
          <a:p>
            <a:fld id="{07E401DA-BAEE-4B08-9BA0-EF18F22C46CA}" type="slidenum">
              <a:rPr lang="pt-PT" smtClean="0"/>
              <a:t>16</a:t>
            </a:fld>
            <a:endParaRPr lang="pt-PT"/>
          </a:p>
        </p:txBody>
      </p:sp>
    </p:spTree>
    <p:extLst>
      <p:ext uri="{BB962C8B-B14F-4D97-AF65-F5344CB8AC3E}">
        <p14:creationId xmlns:p14="http://schemas.microsoft.com/office/powerpoint/2010/main" val="222497574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07EDA1-612C-91EF-FA85-C1427DA530B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F47ED27-41C7-EDA0-8A61-00DD22107A7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80DF643-2DFD-A56A-4635-5D1C9BCCBFB2}"/>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AAEF86FB-9FEB-C46F-9013-CF7A173B29C4}"/>
              </a:ext>
            </a:extLst>
          </p:cNvPr>
          <p:cNvSpPr>
            <a:spLocks noGrp="1"/>
          </p:cNvSpPr>
          <p:nvPr>
            <p:ph type="sldNum" sz="quarter" idx="5"/>
          </p:nvPr>
        </p:nvSpPr>
        <p:spPr/>
        <p:txBody>
          <a:bodyPr/>
          <a:lstStyle/>
          <a:p>
            <a:fld id="{07E401DA-BAEE-4B08-9BA0-EF18F22C46CA}" type="slidenum">
              <a:rPr lang="pt-PT" smtClean="0"/>
              <a:t>17</a:t>
            </a:fld>
            <a:endParaRPr lang="pt-PT"/>
          </a:p>
        </p:txBody>
      </p:sp>
    </p:spTree>
    <p:extLst>
      <p:ext uri="{BB962C8B-B14F-4D97-AF65-F5344CB8AC3E}">
        <p14:creationId xmlns:p14="http://schemas.microsoft.com/office/powerpoint/2010/main" val="252500226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3F5C07-D971-A807-92AB-D84AEC2BCC9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2D38A36-A361-2ACF-050D-017D5C1374F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D0B8C1B-536C-9204-82DB-1E50A509454E}"/>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9EADF126-5E51-8E90-A858-3C8808F08757}"/>
              </a:ext>
            </a:extLst>
          </p:cNvPr>
          <p:cNvSpPr>
            <a:spLocks noGrp="1"/>
          </p:cNvSpPr>
          <p:nvPr>
            <p:ph type="sldNum" sz="quarter" idx="5"/>
          </p:nvPr>
        </p:nvSpPr>
        <p:spPr/>
        <p:txBody>
          <a:bodyPr/>
          <a:lstStyle/>
          <a:p>
            <a:fld id="{07E401DA-BAEE-4B08-9BA0-EF18F22C46CA}" type="slidenum">
              <a:rPr lang="pt-PT" smtClean="0"/>
              <a:t>18</a:t>
            </a:fld>
            <a:endParaRPr lang="pt-PT"/>
          </a:p>
        </p:txBody>
      </p:sp>
    </p:spTree>
    <p:extLst>
      <p:ext uri="{BB962C8B-B14F-4D97-AF65-F5344CB8AC3E}">
        <p14:creationId xmlns:p14="http://schemas.microsoft.com/office/powerpoint/2010/main" val="119651845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AF02DE-F41E-1580-5E9C-4A01907BB76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68DDA7C-29D3-35E1-34E9-4A2778FEFA3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AB4F358-1E3F-004F-1080-B3DB0A1B421F}"/>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57656830-1444-28BF-9DD5-3F21799DD7EF}"/>
              </a:ext>
            </a:extLst>
          </p:cNvPr>
          <p:cNvSpPr>
            <a:spLocks noGrp="1"/>
          </p:cNvSpPr>
          <p:nvPr>
            <p:ph type="sldNum" sz="quarter" idx="5"/>
          </p:nvPr>
        </p:nvSpPr>
        <p:spPr/>
        <p:txBody>
          <a:bodyPr/>
          <a:lstStyle/>
          <a:p>
            <a:fld id="{07E401DA-BAEE-4B08-9BA0-EF18F22C46CA}" type="slidenum">
              <a:rPr lang="pt-PT" smtClean="0"/>
              <a:t>19</a:t>
            </a:fld>
            <a:endParaRPr lang="pt-PT"/>
          </a:p>
        </p:txBody>
      </p:sp>
    </p:spTree>
    <p:extLst>
      <p:ext uri="{BB962C8B-B14F-4D97-AF65-F5344CB8AC3E}">
        <p14:creationId xmlns:p14="http://schemas.microsoft.com/office/powerpoint/2010/main" val="364206783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07E401DA-BAEE-4B08-9BA0-EF18F22C46CA}" type="slidenum">
              <a:rPr lang="pt-PT" smtClean="0"/>
              <a:t>2</a:t>
            </a:fld>
            <a:endParaRPr lang="pt-PT"/>
          </a:p>
        </p:txBody>
      </p:sp>
    </p:spTree>
    <p:extLst>
      <p:ext uri="{BB962C8B-B14F-4D97-AF65-F5344CB8AC3E}">
        <p14:creationId xmlns:p14="http://schemas.microsoft.com/office/powerpoint/2010/main" val="311579333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851E6A-865B-35FD-58D5-F33D2990EB6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87C800E-140F-4206-5644-E1291DF8A06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EE87920-BF69-B3FF-579E-6B9887AD0321}"/>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D572B066-8A39-45F4-508D-360FDA43A757}"/>
              </a:ext>
            </a:extLst>
          </p:cNvPr>
          <p:cNvSpPr>
            <a:spLocks noGrp="1"/>
          </p:cNvSpPr>
          <p:nvPr>
            <p:ph type="sldNum" sz="quarter" idx="5"/>
          </p:nvPr>
        </p:nvSpPr>
        <p:spPr/>
        <p:txBody>
          <a:bodyPr/>
          <a:lstStyle/>
          <a:p>
            <a:fld id="{07E401DA-BAEE-4B08-9BA0-EF18F22C46CA}" type="slidenum">
              <a:rPr lang="pt-PT" smtClean="0"/>
              <a:t>20</a:t>
            </a:fld>
            <a:endParaRPr lang="pt-PT"/>
          </a:p>
        </p:txBody>
      </p:sp>
    </p:spTree>
    <p:extLst>
      <p:ext uri="{BB962C8B-B14F-4D97-AF65-F5344CB8AC3E}">
        <p14:creationId xmlns:p14="http://schemas.microsoft.com/office/powerpoint/2010/main" val="65584484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29ABF7-15EF-C733-30C2-0CEFB7D72F1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3C9B950-0C46-3BBB-D34E-D4C4F32A6EC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64C3003-BFA0-730D-7021-796E46326293}"/>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6B9EA521-24DD-0C0F-B655-C9FEB8DF6D0F}"/>
              </a:ext>
            </a:extLst>
          </p:cNvPr>
          <p:cNvSpPr>
            <a:spLocks noGrp="1"/>
          </p:cNvSpPr>
          <p:nvPr>
            <p:ph type="sldNum" sz="quarter" idx="5"/>
          </p:nvPr>
        </p:nvSpPr>
        <p:spPr/>
        <p:txBody>
          <a:bodyPr/>
          <a:lstStyle/>
          <a:p>
            <a:fld id="{07E401DA-BAEE-4B08-9BA0-EF18F22C46CA}" type="slidenum">
              <a:rPr lang="pt-PT" smtClean="0"/>
              <a:t>21</a:t>
            </a:fld>
            <a:endParaRPr lang="pt-PT"/>
          </a:p>
        </p:txBody>
      </p:sp>
    </p:spTree>
    <p:extLst>
      <p:ext uri="{BB962C8B-B14F-4D97-AF65-F5344CB8AC3E}">
        <p14:creationId xmlns:p14="http://schemas.microsoft.com/office/powerpoint/2010/main" val="304621004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CE4FFC-1F88-C973-61D2-F36EE9EE6E7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0FB5EC1-630A-410D-732A-CA3C904A447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8E9561B-38D6-AAD0-853E-872454DCD31B}"/>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FC7E91CC-DE72-4B05-A9B7-63EFFA67F212}"/>
              </a:ext>
            </a:extLst>
          </p:cNvPr>
          <p:cNvSpPr>
            <a:spLocks noGrp="1"/>
          </p:cNvSpPr>
          <p:nvPr>
            <p:ph type="sldNum" sz="quarter" idx="5"/>
          </p:nvPr>
        </p:nvSpPr>
        <p:spPr/>
        <p:txBody>
          <a:bodyPr/>
          <a:lstStyle/>
          <a:p>
            <a:fld id="{07E401DA-BAEE-4B08-9BA0-EF18F22C46CA}" type="slidenum">
              <a:rPr lang="pt-PT" smtClean="0"/>
              <a:t>22</a:t>
            </a:fld>
            <a:endParaRPr lang="pt-PT"/>
          </a:p>
        </p:txBody>
      </p:sp>
    </p:spTree>
    <p:extLst>
      <p:ext uri="{BB962C8B-B14F-4D97-AF65-F5344CB8AC3E}">
        <p14:creationId xmlns:p14="http://schemas.microsoft.com/office/powerpoint/2010/main" val="340819895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3F3DC3-8ED8-85A2-3F6E-4BEDFBE0C5A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ACADF9D-D343-7301-099D-550624B8372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A6B1990-B017-1A5C-0FDB-96EBFB1D51A4}"/>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380DD0C0-5DD0-4398-A8D2-EA0C45C9EBA3}"/>
              </a:ext>
            </a:extLst>
          </p:cNvPr>
          <p:cNvSpPr>
            <a:spLocks noGrp="1"/>
          </p:cNvSpPr>
          <p:nvPr>
            <p:ph type="sldNum" sz="quarter" idx="5"/>
          </p:nvPr>
        </p:nvSpPr>
        <p:spPr/>
        <p:txBody>
          <a:bodyPr/>
          <a:lstStyle/>
          <a:p>
            <a:fld id="{07E401DA-BAEE-4B08-9BA0-EF18F22C46CA}" type="slidenum">
              <a:rPr lang="pt-PT" smtClean="0"/>
              <a:t>23</a:t>
            </a:fld>
            <a:endParaRPr lang="pt-PT"/>
          </a:p>
        </p:txBody>
      </p:sp>
    </p:spTree>
    <p:extLst>
      <p:ext uri="{BB962C8B-B14F-4D97-AF65-F5344CB8AC3E}">
        <p14:creationId xmlns:p14="http://schemas.microsoft.com/office/powerpoint/2010/main" val="22013977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C35F73B-B286-4438-F21D-DAE5EDF8A39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D2D8E8F-DAB2-A26B-4D51-92236FAECF7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5A283EA-346F-9079-9038-37FBE4A6752E}"/>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D767CB8C-7C86-5FD1-50F4-556FC0000C12}"/>
              </a:ext>
            </a:extLst>
          </p:cNvPr>
          <p:cNvSpPr>
            <a:spLocks noGrp="1"/>
          </p:cNvSpPr>
          <p:nvPr>
            <p:ph type="sldNum" sz="quarter" idx="5"/>
          </p:nvPr>
        </p:nvSpPr>
        <p:spPr/>
        <p:txBody>
          <a:bodyPr/>
          <a:lstStyle/>
          <a:p>
            <a:fld id="{07E401DA-BAEE-4B08-9BA0-EF18F22C46CA}" type="slidenum">
              <a:rPr lang="pt-PT" smtClean="0"/>
              <a:t>3</a:t>
            </a:fld>
            <a:endParaRPr lang="pt-PT"/>
          </a:p>
        </p:txBody>
      </p:sp>
    </p:spTree>
    <p:extLst>
      <p:ext uri="{BB962C8B-B14F-4D97-AF65-F5344CB8AC3E}">
        <p14:creationId xmlns:p14="http://schemas.microsoft.com/office/powerpoint/2010/main" val="72681275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AE2A5FC-D3E2-08C7-F8D5-0D022E224F0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33BF9A7-6434-0620-59E4-8035AABF9FA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73CA599-5B08-1F7E-201C-1F797823BF1C}"/>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3D48DC38-4465-20BC-C196-C21D514BDA46}"/>
              </a:ext>
            </a:extLst>
          </p:cNvPr>
          <p:cNvSpPr>
            <a:spLocks noGrp="1"/>
          </p:cNvSpPr>
          <p:nvPr>
            <p:ph type="sldNum" sz="quarter" idx="5"/>
          </p:nvPr>
        </p:nvSpPr>
        <p:spPr/>
        <p:txBody>
          <a:bodyPr/>
          <a:lstStyle/>
          <a:p>
            <a:fld id="{07E401DA-BAEE-4B08-9BA0-EF18F22C46CA}" type="slidenum">
              <a:rPr lang="pt-PT" smtClean="0"/>
              <a:t>4</a:t>
            </a:fld>
            <a:endParaRPr lang="pt-PT"/>
          </a:p>
        </p:txBody>
      </p:sp>
    </p:spTree>
    <p:extLst>
      <p:ext uri="{BB962C8B-B14F-4D97-AF65-F5344CB8AC3E}">
        <p14:creationId xmlns:p14="http://schemas.microsoft.com/office/powerpoint/2010/main" val="373715307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120266-43E8-57F4-048E-046789756E8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98E3BF6-7546-3AFA-FBCA-0CE73CB63DB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5E56F7E-1DA1-5741-71C9-F3B814DD1D10}"/>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AC702DA9-8D2F-6F56-BCEA-99AE7902DC45}"/>
              </a:ext>
            </a:extLst>
          </p:cNvPr>
          <p:cNvSpPr>
            <a:spLocks noGrp="1"/>
          </p:cNvSpPr>
          <p:nvPr>
            <p:ph type="sldNum" sz="quarter" idx="5"/>
          </p:nvPr>
        </p:nvSpPr>
        <p:spPr/>
        <p:txBody>
          <a:bodyPr/>
          <a:lstStyle/>
          <a:p>
            <a:fld id="{07E401DA-BAEE-4B08-9BA0-EF18F22C46CA}" type="slidenum">
              <a:rPr lang="pt-PT" smtClean="0"/>
              <a:t>5</a:t>
            </a:fld>
            <a:endParaRPr lang="pt-PT"/>
          </a:p>
        </p:txBody>
      </p:sp>
    </p:spTree>
    <p:extLst>
      <p:ext uri="{BB962C8B-B14F-4D97-AF65-F5344CB8AC3E}">
        <p14:creationId xmlns:p14="http://schemas.microsoft.com/office/powerpoint/2010/main" val="217170029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2CE38AC-A441-A48D-8F87-9CE77754195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7751D90-1677-7461-DA6A-9D6553DAAF7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8539F1E-8178-F214-7459-D30E183D216B}"/>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5304D83D-6FBD-A38A-1B61-1F636630DDE9}"/>
              </a:ext>
            </a:extLst>
          </p:cNvPr>
          <p:cNvSpPr>
            <a:spLocks noGrp="1"/>
          </p:cNvSpPr>
          <p:nvPr>
            <p:ph type="sldNum" sz="quarter" idx="5"/>
          </p:nvPr>
        </p:nvSpPr>
        <p:spPr/>
        <p:txBody>
          <a:bodyPr/>
          <a:lstStyle/>
          <a:p>
            <a:fld id="{07E401DA-BAEE-4B08-9BA0-EF18F22C46CA}" type="slidenum">
              <a:rPr lang="pt-PT" smtClean="0"/>
              <a:t>6</a:t>
            </a:fld>
            <a:endParaRPr lang="pt-PT"/>
          </a:p>
        </p:txBody>
      </p:sp>
    </p:spTree>
    <p:extLst>
      <p:ext uri="{BB962C8B-B14F-4D97-AF65-F5344CB8AC3E}">
        <p14:creationId xmlns:p14="http://schemas.microsoft.com/office/powerpoint/2010/main" val="138224411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E6F18B-0351-376F-4799-94DCE339F21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889DFB1-F28B-8D13-DE1B-946E8CAD78B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CB72AED-5C9C-F444-44DB-0EDDFD8F39F9}"/>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B0C3E902-3955-354D-870A-7A6E4DDB8561}"/>
              </a:ext>
            </a:extLst>
          </p:cNvPr>
          <p:cNvSpPr>
            <a:spLocks noGrp="1"/>
          </p:cNvSpPr>
          <p:nvPr>
            <p:ph type="sldNum" sz="quarter" idx="5"/>
          </p:nvPr>
        </p:nvSpPr>
        <p:spPr/>
        <p:txBody>
          <a:bodyPr/>
          <a:lstStyle/>
          <a:p>
            <a:fld id="{07E401DA-BAEE-4B08-9BA0-EF18F22C46CA}" type="slidenum">
              <a:rPr lang="pt-PT" smtClean="0"/>
              <a:t>7</a:t>
            </a:fld>
            <a:endParaRPr lang="pt-PT"/>
          </a:p>
        </p:txBody>
      </p:sp>
    </p:spTree>
    <p:extLst>
      <p:ext uri="{BB962C8B-B14F-4D97-AF65-F5344CB8AC3E}">
        <p14:creationId xmlns:p14="http://schemas.microsoft.com/office/powerpoint/2010/main" val="46733247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5A21E8-600C-BB45-A29D-36CECD8C490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335D402-5DD6-341B-DB04-65372FC68E7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113278D-632B-639D-9C3E-98E094F70FC8}"/>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A175398A-D3D5-9B9B-508A-5BFB4555CAD5}"/>
              </a:ext>
            </a:extLst>
          </p:cNvPr>
          <p:cNvSpPr>
            <a:spLocks noGrp="1"/>
          </p:cNvSpPr>
          <p:nvPr>
            <p:ph type="sldNum" sz="quarter" idx="5"/>
          </p:nvPr>
        </p:nvSpPr>
        <p:spPr/>
        <p:txBody>
          <a:bodyPr/>
          <a:lstStyle/>
          <a:p>
            <a:fld id="{07E401DA-BAEE-4B08-9BA0-EF18F22C46CA}" type="slidenum">
              <a:rPr lang="pt-PT" smtClean="0"/>
              <a:t>8</a:t>
            </a:fld>
            <a:endParaRPr lang="pt-PT"/>
          </a:p>
        </p:txBody>
      </p:sp>
    </p:spTree>
    <p:extLst>
      <p:ext uri="{BB962C8B-B14F-4D97-AF65-F5344CB8AC3E}">
        <p14:creationId xmlns:p14="http://schemas.microsoft.com/office/powerpoint/2010/main" val="391924982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222E69-43CD-872C-2AA5-DF706F18340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D95C98D-C15A-98E2-5FC0-9A53CAB7845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AD40840-4947-7A0E-41FD-4BDEF2A24B9F}"/>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6DC5689D-A427-1B85-743D-C9EE33579E48}"/>
              </a:ext>
            </a:extLst>
          </p:cNvPr>
          <p:cNvSpPr>
            <a:spLocks noGrp="1"/>
          </p:cNvSpPr>
          <p:nvPr>
            <p:ph type="sldNum" sz="quarter" idx="5"/>
          </p:nvPr>
        </p:nvSpPr>
        <p:spPr/>
        <p:txBody>
          <a:bodyPr/>
          <a:lstStyle/>
          <a:p>
            <a:fld id="{07E401DA-BAEE-4B08-9BA0-EF18F22C46CA}" type="slidenum">
              <a:rPr lang="pt-PT" smtClean="0"/>
              <a:t>9</a:t>
            </a:fld>
            <a:endParaRPr lang="pt-PT"/>
          </a:p>
        </p:txBody>
      </p:sp>
    </p:spTree>
    <p:extLst>
      <p:ext uri="{BB962C8B-B14F-4D97-AF65-F5344CB8AC3E}">
        <p14:creationId xmlns:p14="http://schemas.microsoft.com/office/powerpoint/2010/main" val="19470564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1680755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9109279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61222379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C0BFB3-EA8F-6C14-3595-C9B83144F712}"/>
              </a:ext>
            </a:extLst>
          </p:cNvPr>
          <p:cNvSpPr>
            <a:spLocks noGrp="1"/>
          </p:cNvSpPr>
          <p:nvPr>
            <p:ph type="ctrTitle"/>
          </p:nvPr>
        </p:nvSpPr>
        <p:spPr>
          <a:xfrm>
            <a:off x="1143000" y="1122363"/>
            <a:ext cx="6858000" cy="2387600"/>
          </a:xfrm>
          <a:prstGeom prst="rect">
            <a:avLst/>
          </a:prstGeom>
        </p:spPr>
        <p:txBody>
          <a:bodyPr anchor="b"/>
          <a:lstStyle>
            <a:lvl1pPr algn="ctr">
              <a:defRPr sz="4500"/>
            </a:lvl1pPr>
          </a:lstStyle>
          <a:p>
            <a:r>
              <a:rPr lang="en-US"/>
              <a:t>Click to edit Master title style</a:t>
            </a:r>
            <a:endParaRPr lang="en-GB"/>
          </a:p>
        </p:txBody>
      </p:sp>
      <p:sp>
        <p:nvSpPr>
          <p:cNvPr id="3" name="Subtitle 2">
            <a:extLst>
              <a:ext uri="{FF2B5EF4-FFF2-40B4-BE49-F238E27FC236}">
                <a16:creationId xmlns:a16="http://schemas.microsoft.com/office/drawing/2014/main" id="{D09BCFB8-8441-C6D8-F721-3F71CCE9755C}"/>
              </a:ext>
            </a:extLst>
          </p:cNvPr>
          <p:cNvSpPr>
            <a:spLocks noGrp="1"/>
          </p:cNvSpPr>
          <p:nvPr>
            <p:ph type="subTitle" idx="1"/>
          </p:nvPr>
        </p:nvSpPr>
        <p:spPr>
          <a:xfrm>
            <a:off x="1143000" y="3602038"/>
            <a:ext cx="6858000" cy="1655762"/>
          </a:xfrm>
          <a:prstGeom prst="rect">
            <a:avLst/>
          </a:prstGeo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66782300-BC1D-9B3D-A4DD-256F8B1F2DA2}"/>
              </a:ext>
            </a:extLst>
          </p:cNvPr>
          <p:cNvSpPr>
            <a:spLocks noGrp="1"/>
          </p:cNvSpPr>
          <p:nvPr>
            <p:ph type="dt" sz="half" idx="10"/>
          </p:nvPr>
        </p:nvSpPr>
        <p:spPr>
          <a:xfrm>
            <a:off x="628650" y="6356351"/>
            <a:ext cx="2057400" cy="365125"/>
          </a:xfrm>
          <a:prstGeom prst="rect">
            <a:avLst/>
          </a:prstGeom>
        </p:spPr>
        <p:txBody>
          <a:bodyPr/>
          <a:lstStyle/>
          <a:p>
            <a:endParaRPr lang="en-GB"/>
          </a:p>
        </p:txBody>
      </p:sp>
      <p:sp>
        <p:nvSpPr>
          <p:cNvPr id="5" name="Footer Placeholder 4">
            <a:extLst>
              <a:ext uri="{FF2B5EF4-FFF2-40B4-BE49-F238E27FC236}">
                <a16:creationId xmlns:a16="http://schemas.microsoft.com/office/drawing/2014/main" id="{EC2D8733-D32C-763E-5944-26AE775B5799}"/>
              </a:ext>
            </a:extLst>
          </p:cNvPr>
          <p:cNvSpPr>
            <a:spLocks noGrp="1"/>
          </p:cNvSpPr>
          <p:nvPr>
            <p:ph type="ftr" sz="quarter" idx="11"/>
          </p:nvPr>
        </p:nvSpPr>
        <p:spPr>
          <a:xfrm>
            <a:off x="3028950" y="6356351"/>
            <a:ext cx="3086100" cy="365125"/>
          </a:xfrm>
          <a:prstGeom prst="rect">
            <a:avLst/>
          </a:prstGeom>
        </p:spPr>
        <p:txBody>
          <a:bodyPr/>
          <a:lstStyle/>
          <a:p>
            <a:endParaRPr lang="en-GB"/>
          </a:p>
        </p:txBody>
      </p:sp>
      <p:sp>
        <p:nvSpPr>
          <p:cNvPr id="6" name="Slide Number Placeholder 5">
            <a:extLst>
              <a:ext uri="{FF2B5EF4-FFF2-40B4-BE49-F238E27FC236}">
                <a16:creationId xmlns:a16="http://schemas.microsoft.com/office/drawing/2014/main" id="{5DDCB208-2C6B-272C-E6A6-9B5634119A73}"/>
              </a:ext>
            </a:extLst>
          </p:cNvPr>
          <p:cNvSpPr>
            <a:spLocks noGrp="1"/>
          </p:cNvSpPr>
          <p:nvPr>
            <p:ph type="sldNum" sz="quarter" idx="12"/>
          </p:nvPr>
        </p:nvSpPr>
        <p:spPr>
          <a:xfrm>
            <a:off x="6457950" y="6356351"/>
            <a:ext cx="2057400" cy="365125"/>
          </a:xfrm>
          <a:prstGeom prst="rect">
            <a:avLst/>
          </a:prstGeom>
        </p:spPr>
        <p:txBody>
          <a:bodyPr/>
          <a:lstStyle/>
          <a:p>
            <a:fld id="{380500EE-FC1C-4072-8466-BD03BBE11FBC}" type="slidenum">
              <a:rPr lang="en-GB" smtClean="0"/>
              <a:t>‹#›</a:t>
            </a:fld>
            <a:endParaRPr lang="en-GB"/>
          </a:p>
        </p:txBody>
      </p:sp>
    </p:spTree>
    <p:extLst>
      <p:ext uri="{BB962C8B-B14F-4D97-AF65-F5344CB8AC3E}">
        <p14:creationId xmlns:p14="http://schemas.microsoft.com/office/powerpoint/2010/main" val="284400466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Action Titl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8CBAE49E-DA94-08FC-504C-048928D2C96F}"/>
              </a:ext>
            </a:extLst>
          </p:cNvPr>
          <p:cNvSpPr/>
          <p:nvPr userDrawn="1"/>
        </p:nvSpPr>
        <p:spPr>
          <a:xfrm>
            <a:off x="685800" y="133929"/>
            <a:ext cx="1600200" cy="37407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l"/>
            <a:endParaRPr lang="en-GB" sz="1050" b="1">
              <a:solidFill>
                <a:schemeClr val="tx2">
                  <a:lumMod val="90000"/>
                  <a:lumOff val="10000"/>
                </a:schemeClr>
              </a:solidFill>
              <a:latin typeface="+mn-lt"/>
            </a:endParaRPr>
          </a:p>
        </p:txBody>
      </p:sp>
      <p:cxnSp>
        <p:nvCxnSpPr>
          <p:cNvPr id="12" name="Straight Connector 11">
            <a:extLst>
              <a:ext uri="{FF2B5EF4-FFF2-40B4-BE49-F238E27FC236}">
                <a16:creationId xmlns:a16="http://schemas.microsoft.com/office/drawing/2014/main" id="{BA7AA0B1-CB8B-769A-ACDE-9984B1724033}"/>
              </a:ext>
            </a:extLst>
          </p:cNvPr>
          <p:cNvCxnSpPr/>
          <p:nvPr userDrawn="1"/>
        </p:nvCxnSpPr>
        <p:spPr>
          <a:xfrm>
            <a:off x="315192" y="6354620"/>
            <a:ext cx="8513618" cy="0"/>
          </a:xfrm>
          <a:prstGeom prst="line">
            <a:avLst/>
          </a:prstGeom>
          <a:ln>
            <a:solidFill>
              <a:srgbClr val="ABD3FF"/>
            </a:solidFill>
          </a:ln>
        </p:spPr>
        <p:style>
          <a:lnRef idx="2">
            <a:schemeClr val="accent1"/>
          </a:lnRef>
          <a:fillRef idx="0">
            <a:schemeClr val="accent1"/>
          </a:fillRef>
          <a:effectRef idx="1">
            <a:schemeClr val="accent1"/>
          </a:effectRef>
          <a:fontRef idx="minor">
            <a:schemeClr val="tx1"/>
          </a:fontRef>
        </p:style>
      </p:cxnSp>
      <p:sp>
        <p:nvSpPr>
          <p:cNvPr id="16" name="TextBox 15">
            <a:extLst>
              <a:ext uri="{FF2B5EF4-FFF2-40B4-BE49-F238E27FC236}">
                <a16:creationId xmlns:a16="http://schemas.microsoft.com/office/drawing/2014/main" id="{F1B49C06-31B4-529C-A254-F080FEE91590}"/>
              </a:ext>
            </a:extLst>
          </p:cNvPr>
          <p:cNvSpPr txBox="1"/>
          <p:nvPr userDrawn="1"/>
        </p:nvSpPr>
        <p:spPr>
          <a:xfrm>
            <a:off x="815036" y="2639294"/>
            <a:ext cx="7290089" cy="748144"/>
          </a:xfrm>
          <a:prstGeom prst="rect">
            <a:avLst/>
          </a:prstGeom>
          <a:noFill/>
        </p:spPr>
        <p:txBody>
          <a:bodyPr wrap="square" rtlCol="0">
            <a:noAutofit/>
          </a:bodyPr>
          <a:lstStyle/>
          <a:p>
            <a:endParaRPr lang="en-GB" sz="1350"/>
          </a:p>
        </p:txBody>
      </p:sp>
      <p:sp>
        <p:nvSpPr>
          <p:cNvPr id="24" name="Text Placeholder 2">
            <a:extLst>
              <a:ext uri="{FF2B5EF4-FFF2-40B4-BE49-F238E27FC236}">
                <a16:creationId xmlns:a16="http://schemas.microsoft.com/office/drawing/2014/main" id="{852E801A-F664-0F51-D259-393118A6A0E7}"/>
              </a:ext>
            </a:extLst>
          </p:cNvPr>
          <p:cNvSpPr>
            <a:spLocks noGrp="1"/>
          </p:cNvSpPr>
          <p:nvPr>
            <p:ph type="body" idx="10" hasCustomPrompt="1"/>
          </p:nvPr>
        </p:nvSpPr>
        <p:spPr>
          <a:xfrm>
            <a:off x="695480" y="129307"/>
            <a:ext cx="3868340" cy="374072"/>
          </a:xfrm>
          <a:prstGeom prst="rect">
            <a:avLst/>
          </a:prstGeom>
        </p:spPr>
        <p:txBody>
          <a:bodyPr anchor="ctr">
            <a:normAutofit/>
          </a:bodyPr>
          <a:lstStyle>
            <a:lvl1pPr marL="0" indent="0">
              <a:buNone/>
              <a:defRPr sz="1050" b="0">
                <a:solidFill>
                  <a:schemeClr val="tx2"/>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Topic</a:t>
            </a:r>
          </a:p>
        </p:txBody>
      </p:sp>
      <p:sp>
        <p:nvSpPr>
          <p:cNvPr id="5" name="Rectangle 4">
            <a:extLst>
              <a:ext uri="{FF2B5EF4-FFF2-40B4-BE49-F238E27FC236}">
                <a16:creationId xmlns:a16="http://schemas.microsoft.com/office/drawing/2014/main" id="{12880519-B59B-9111-8FEB-FB614B089541}"/>
              </a:ext>
            </a:extLst>
          </p:cNvPr>
          <p:cNvSpPr/>
          <p:nvPr userDrawn="1"/>
        </p:nvSpPr>
        <p:spPr>
          <a:xfrm>
            <a:off x="274500" y="5006988"/>
            <a:ext cx="8630400" cy="1816508"/>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B4ED12A0-B651-8126-2863-EEF4BE6C8B85}"/>
              </a:ext>
            </a:extLst>
          </p:cNvPr>
          <p:cNvSpPr/>
          <p:nvPr userDrawn="1"/>
        </p:nvSpPr>
        <p:spPr>
          <a:xfrm>
            <a:off x="1" y="129307"/>
            <a:ext cx="815035" cy="38331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Retângulo 6">
            <a:extLst>
              <a:ext uri="{FF2B5EF4-FFF2-40B4-BE49-F238E27FC236}">
                <a16:creationId xmlns:a16="http://schemas.microsoft.com/office/drawing/2014/main" id="{63CCEBB9-E24E-1D58-15D9-B5A7C34DEF47}"/>
              </a:ext>
            </a:extLst>
          </p:cNvPr>
          <p:cNvSpPr/>
          <p:nvPr userDrawn="1"/>
        </p:nvSpPr>
        <p:spPr>
          <a:xfrm>
            <a:off x="1" y="503997"/>
            <a:ext cx="9144000" cy="1001215"/>
          </a:xfrm>
          <a:prstGeom prst="rect">
            <a:avLst/>
          </a:prstGeom>
          <a:solidFill>
            <a:schemeClr val="accent2">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pt-PT" sz="1400" dirty="0"/>
          </a:p>
        </p:txBody>
      </p:sp>
    </p:spTree>
    <p:extLst>
      <p:ext uri="{BB962C8B-B14F-4D97-AF65-F5344CB8AC3E}">
        <p14:creationId xmlns:p14="http://schemas.microsoft.com/office/powerpoint/2010/main" val="142500201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Tree>
    <p:extLst>
      <p:ext uri="{BB962C8B-B14F-4D97-AF65-F5344CB8AC3E}">
        <p14:creationId xmlns:p14="http://schemas.microsoft.com/office/powerpoint/2010/main" val="316615753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13B79C-920E-0B0A-1444-4314A6CEBF25}"/>
              </a:ext>
            </a:extLst>
          </p:cNvPr>
          <p:cNvSpPr>
            <a:spLocks noGrp="1"/>
          </p:cNvSpPr>
          <p:nvPr>
            <p:ph type="title"/>
          </p:nvPr>
        </p:nvSpPr>
        <p:spPr>
          <a:xfrm>
            <a:off x="628650" y="365126"/>
            <a:ext cx="7886700" cy="1325563"/>
          </a:xfrm>
          <a:prstGeom prst="rect">
            <a:avLst/>
          </a:prstGeom>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261011CC-D6AD-B049-7302-9908A477E2CF}"/>
              </a:ext>
            </a:extLst>
          </p:cNvPr>
          <p:cNvSpPr>
            <a:spLocks noGrp="1"/>
          </p:cNvSpPr>
          <p:nvPr>
            <p:ph sz="half" idx="1"/>
          </p:nvPr>
        </p:nvSpPr>
        <p:spPr>
          <a:xfrm>
            <a:off x="628650" y="1825625"/>
            <a:ext cx="38862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23BED913-A645-AE07-24F3-AFF5C6AE6BF7}"/>
              </a:ext>
            </a:extLst>
          </p:cNvPr>
          <p:cNvSpPr>
            <a:spLocks noGrp="1"/>
          </p:cNvSpPr>
          <p:nvPr>
            <p:ph sz="half" idx="2"/>
          </p:nvPr>
        </p:nvSpPr>
        <p:spPr>
          <a:xfrm>
            <a:off x="4629150" y="1825625"/>
            <a:ext cx="38862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AE9A2E7B-2073-F25D-68AB-6355F2F1D284}"/>
              </a:ext>
            </a:extLst>
          </p:cNvPr>
          <p:cNvSpPr>
            <a:spLocks noGrp="1"/>
          </p:cNvSpPr>
          <p:nvPr>
            <p:ph type="dt" sz="half" idx="10"/>
          </p:nvPr>
        </p:nvSpPr>
        <p:spPr>
          <a:xfrm>
            <a:off x="628650" y="6356351"/>
            <a:ext cx="2057400" cy="365125"/>
          </a:xfrm>
          <a:prstGeom prst="rect">
            <a:avLst/>
          </a:prstGeom>
        </p:spPr>
        <p:txBody>
          <a:bodyPr/>
          <a:lstStyle/>
          <a:p>
            <a:endParaRPr lang="en-GB"/>
          </a:p>
        </p:txBody>
      </p:sp>
      <p:sp>
        <p:nvSpPr>
          <p:cNvPr id="6" name="Footer Placeholder 5">
            <a:extLst>
              <a:ext uri="{FF2B5EF4-FFF2-40B4-BE49-F238E27FC236}">
                <a16:creationId xmlns:a16="http://schemas.microsoft.com/office/drawing/2014/main" id="{D1E595B8-66A6-5727-7BA5-4F97013661AA}"/>
              </a:ext>
            </a:extLst>
          </p:cNvPr>
          <p:cNvSpPr>
            <a:spLocks noGrp="1"/>
          </p:cNvSpPr>
          <p:nvPr>
            <p:ph type="ftr" sz="quarter" idx="11"/>
          </p:nvPr>
        </p:nvSpPr>
        <p:spPr>
          <a:xfrm>
            <a:off x="3028950" y="6356351"/>
            <a:ext cx="3086100" cy="365125"/>
          </a:xfrm>
          <a:prstGeom prst="rect">
            <a:avLst/>
          </a:prstGeom>
        </p:spPr>
        <p:txBody>
          <a:bodyPr/>
          <a:lstStyle/>
          <a:p>
            <a:endParaRPr lang="en-GB"/>
          </a:p>
        </p:txBody>
      </p:sp>
      <p:sp>
        <p:nvSpPr>
          <p:cNvPr id="7" name="Slide Number Placeholder 6">
            <a:extLst>
              <a:ext uri="{FF2B5EF4-FFF2-40B4-BE49-F238E27FC236}">
                <a16:creationId xmlns:a16="http://schemas.microsoft.com/office/drawing/2014/main" id="{DA9D3413-69DB-334F-DA86-B0B089758601}"/>
              </a:ext>
            </a:extLst>
          </p:cNvPr>
          <p:cNvSpPr>
            <a:spLocks noGrp="1"/>
          </p:cNvSpPr>
          <p:nvPr>
            <p:ph type="sldNum" sz="quarter" idx="12"/>
          </p:nvPr>
        </p:nvSpPr>
        <p:spPr>
          <a:xfrm>
            <a:off x="6457950" y="6356351"/>
            <a:ext cx="2057400" cy="365125"/>
          </a:xfrm>
          <a:prstGeom prst="rect">
            <a:avLst/>
          </a:prstGeom>
        </p:spPr>
        <p:txBody>
          <a:bodyPr/>
          <a:lstStyle/>
          <a:p>
            <a:fld id="{380500EE-FC1C-4072-8466-BD03BBE11FBC}" type="slidenum">
              <a:rPr lang="en-GB" smtClean="0"/>
              <a:t>‹#›</a:t>
            </a:fld>
            <a:endParaRPr lang="en-GB"/>
          </a:p>
        </p:txBody>
      </p:sp>
    </p:spTree>
    <p:extLst>
      <p:ext uri="{BB962C8B-B14F-4D97-AF65-F5344CB8AC3E}">
        <p14:creationId xmlns:p14="http://schemas.microsoft.com/office/powerpoint/2010/main" val="420529729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4DAEB4-26BE-E2A3-9986-0CF9C7C171DC}"/>
              </a:ext>
            </a:extLst>
          </p:cNvPr>
          <p:cNvSpPr>
            <a:spLocks noGrp="1"/>
          </p:cNvSpPr>
          <p:nvPr>
            <p:ph type="title"/>
          </p:nvPr>
        </p:nvSpPr>
        <p:spPr>
          <a:xfrm>
            <a:off x="629841" y="365126"/>
            <a:ext cx="7886700" cy="1325563"/>
          </a:xfrm>
          <a:prstGeom prst="rect">
            <a:avLst/>
          </a:prstGeo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C0D84101-8C24-A9B4-93DD-65B5E42E9954}"/>
              </a:ext>
            </a:extLst>
          </p:cNvPr>
          <p:cNvSpPr>
            <a:spLocks noGrp="1"/>
          </p:cNvSpPr>
          <p:nvPr>
            <p:ph type="body" idx="1"/>
          </p:nvPr>
        </p:nvSpPr>
        <p:spPr>
          <a:xfrm>
            <a:off x="629842" y="1681163"/>
            <a:ext cx="3868340" cy="823912"/>
          </a:xfrm>
          <a:prstGeom prst="rect">
            <a:avLst/>
          </a:prstGeo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a:extLst>
              <a:ext uri="{FF2B5EF4-FFF2-40B4-BE49-F238E27FC236}">
                <a16:creationId xmlns:a16="http://schemas.microsoft.com/office/drawing/2014/main" id="{24E7D002-5F61-7AC4-FF6C-33D18C1378A3}"/>
              </a:ext>
            </a:extLst>
          </p:cNvPr>
          <p:cNvSpPr>
            <a:spLocks noGrp="1"/>
          </p:cNvSpPr>
          <p:nvPr>
            <p:ph sz="half" idx="2"/>
          </p:nvPr>
        </p:nvSpPr>
        <p:spPr>
          <a:xfrm>
            <a:off x="629842" y="2505075"/>
            <a:ext cx="3868340" cy="368458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EE26F534-44FA-1C51-1EE7-023B14BAA82C}"/>
              </a:ext>
            </a:extLst>
          </p:cNvPr>
          <p:cNvSpPr>
            <a:spLocks noGrp="1"/>
          </p:cNvSpPr>
          <p:nvPr>
            <p:ph type="body" sz="quarter" idx="3"/>
          </p:nvPr>
        </p:nvSpPr>
        <p:spPr>
          <a:xfrm>
            <a:off x="4629150" y="1681163"/>
            <a:ext cx="3887391" cy="823912"/>
          </a:xfrm>
          <a:prstGeom prst="rect">
            <a:avLst/>
          </a:prstGeo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a:extLst>
              <a:ext uri="{FF2B5EF4-FFF2-40B4-BE49-F238E27FC236}">
                <a16:creationId xmlns:a16="http://schemas.microsoft.com/office/drawing/2014/main" id="{CC5B8F7A-E9C5-A0F1-8AC4-7CA0899B7984}"/>
              </a:ext>
            </a:extLst>
          </p:cNvPr>
          <p:cNvSpPr>
            <a:spLocks noGrp="1"/>
          </p:cNvSpPr>
          <p:nvPr>
            <p:ph sz="quarter" idx="4"/>
          </p:nvPr>
        </p:nvSpPr>
        <p:spPr>
          <a:xfrm>
            <a:off x="4629150" y="2505075"/>
            <a:ext cx="3887391" cy="368458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577A9D9C-E037-8E31-8950-C50DFA88521F}"/>
              </a:ext>
            </a:extLst>
          </p:cNvPr>
          <p:cNvSpPr>
            <a:spLocks noGrp="1"/>
          </p:cNvSpPr>
          <p:nvPr>
            <p:ph type="dt" sz="half" idx="10"/>
          </p:nvPr>
        </p:nvSpPr>
        <p:spPr>
          <a:xfrm>
            <a:off x="628650" y="6356351"/>
            <a:ext cx="2057400" cy="365125"/>
          </a:xfrm>
          <a:prstGeom prst="rect">
            <a:avLst/>
          </a:prstGeom>
        </p:spPr>
        <p:txBody>
          <a:bodyPr/>
          <a:lstStyle/>
          <a:p>
            <a:endParaRPr lang="en-GB"/>
          </a:p>
        </p:txBody>
      </p:sp>
      <p:sp>
        <p:nvSpPr>
          <p:cNvPr id="8" name="Footer Placeholder 7">
            <a:extLst>
              <a:ext uri="{FF2B5EF4-FFF2-40B4-BE49-F238E27FC236}">
                <a16:creationId xmlns:a16="http://schemas.microsoft.com/office/drawing/2014/main" id="{4958EFF3-5BFF-25C8-13DF-A753B01EE4BC}"/>
              </a:ext>
            </a:extLst>
          </p:cNvPr>
          <p:cNvSpPr>
            <a:spLocks noGrp="1"/>
          </p:cNvSpPr>
          <p:nvPr>
            <p:ph type="ftr" sz="quarter" idx="11"/>
          </p:nvPr>
        </p:nvSpPr>
        <p:spPr>
          <a:xfrm>
            <a:off x="3028950" y="6356351"/>
            <a:ext cx="3086100" cy="365125"/>
          </a:xfrm>
          <a:prstGeom prst="rect">
            <a:avLst/>
          </a:prstGeom>
        </p:spPr>
        <p:txBody>
          <a:bodyPr/>
          <a:lstStyle/>
          <a:p>
            <a:endParaRPr lang="en-GB"/>
          </a:p>
        </p:txBody>
      </p:sp>
      <p:sp>
        <p:nvSpPr>
          <p:cNvPr id="9" name="Slide Number Placeholder 8">
            <a:extLst>
              <a:ext uri="{FF2B5EF4-FFF2-40B4-BE49-F238E27FC236}">
                <a16:creationId xmlns:a16="http://schemas.microsoft.com/office/drawing/2014/main" id="{58492004-AD9C-09DA-4C3C-6883E221718D}"/>
              </a:ext>
            </a:extLst>
          </p:cNvPr>
          <p:cNvSpPr>
            <a:spLocks noGrp="1"/>
          </p:cNvSpPr>
          <p:nvPr>
            <p:ph type="sldNum" sz="quarter" idx="12"/>
          </p:nvPr>
        </p:nvSpPr>
        <p:spPr>
          <a:xfrm>
            <a:off x="6457950" y="6356351"/>
            <a:ext cx="2057400" cy="365125"/>
          </a:xfrm>
          <a:prstGeom prst="rect">
            <a:avLst/>
          </a:prstGeom>
        </p:spPr>
        <p:txBody>
          <a:bodyPr/>
          <a:lstStyle/>
          <a:p>
            <a:fld id="{380500EE-FC1C-4072-8466-BD03BBE11FBC}" type="slidenum">
              <a:rPr lang="en-GB" smtClean="0"/>
              <a:t>‹#›</a:t>
            </a:fld>
            <a:endParaRPr lang="en-GB"/>
          </a:p>
        </p:txBody>
      </p:sp>
    </p:spTree>
    <p:extLst>
      <p:ext uri="{BB962C8B-B14F-4D97-AF65-F5344CB8AC3E}">
        <p14:creationId xmlns:p14="http://schemas.microsoft.com/office/powerpoint/2010/main" val="172607976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FCBAD3-A6FF-D873-FC54-449EE90E7DF6}"/>
              </a:ext>
            </a:extLst>
          </p:cNvPr>
          <p:cNvSpPr>
            <a:spLocks noGrp="1"/>
          </p:cNvSpPr>
          <p:nvPr>
            <p:ph type="title"/>
          </p:nvPr>
        </p:nvSpPr>
        <p:spPr>
          <a:xfrm>
            <a:off x="628650" y="365126"/>
            <a:ext cx="7886700" cy="1325563"/>
          </a:xfrm>
          <a:prstGeom prst="rect">
            <a:avLst/>
          </a:prstGeom>
        </p:spPr>
        <p:txBody>
          <a:bodyPr/>
          <a:lstStyle>
            <a:lvl1pPr>
              <a:defRPr>
                <a:solidFill>
                  <a:schemeClr val="bg1"/>
                </a:solidFill>
              </a:defRPr>
            </a:lvl1pPr>
          </a:lstStyle>
          <a:p>
            <a:r>
              <a:rPr lang="en-US"/>
              <a:t>Click to edit Master title style</a:t>
            </a:r>
            <a:endParaRPr lang="en-GB"/>
          </a:p>
        </p:txBody>
      </p:sp>
      <p:sp>
        <p:nvSpPr>
          <p:cNvPr id="3" name="Date Placeholder 2">
            <a:extLst>
              <a:ext uri="{FF2B5EF4-FFF2-40B4-BE49-F238E27FC236}">
                <a16:creationId xmlns:a16="http://schemas.microsoft.com/office/drawing/2014/main" id="{8FFE8C99-A272-FF56-0FCC-CC1B9EBE3E88}"/>
              </a:ext>
            </a:extLst>
          </p:cNvPr>
          <p:cNvSpPr>
            <a:spLocks noGrp="1"/>
          </p:cNvSpPr>
          <p:nvPr>
            <p:ph type="dt" sz="half" idx="10"/>
          </p:nvPr>
        </p:nvSpPr>
        <p:spPr>
          <a:xfrm>
            <a:off x="628650" y="6356351"/>
            <a:ext cx="2057400" cy="365125"/>
          </a:xfrm>
          <a:prstGeom prst="rect">
            <a:avLst/>
          </a:prstGeom>
        </p:spPr>
        <p:txBody>
          <a:bodyPr/>
          <a:lstStyle/>
          <a:p>
            <a:endParaRPr lang="en-GB"/>
          </a:p>
        </p:txBody>
      </p:sp>
      <p:sp>
        <p:nvSpPr>
          <p:cNvPr id="4" name="Footer Placeholder 3">
            <a:extLst>
              <a:ext uri="{FF2B5EF4-FFF2-40B4-BE49-F238E27FC236}">
                <a16:creationId xmlns:a16="http://schemas.microsoft.com/office/drawing/2014/main" id="{F8CDAC0C-D8D2-A4A2-F506-63BE6DDBE581}"/>
              </a:ext>
            </a:extLst>
          </p:cNvPr>
          <p:cNvSpPr>
            <a:spLocks noGrp="1"/>
          </p:cNvSpPr>
          <p:nvPr>
            <p:ph type="ftr" sz="quarter" idx="11"/>
          </p:nvPr>
        </p:nvSpPr>
        <p:spPr>
          <a:xfrm>
            <a:off x="3028950" y="6356351"/>
            <a:ext cx="3086100" cy="365125"/>
          </a:xfrm>
          <a:prstGeom prst="rect">
            <a:avLst/>
          </a:prstGeom>
        </p:spPr>
        <p:txBody>
          <a:bodyPr/>
          <a:lstStyle/>
          <a:p>
            <a:endParaRPr lang="en-GB"/>
          </a:p>
        </p:txBody>
      </p:sp>
      <p:sp>
        <p:nvSpPr>
          <p:cNvPr id="5" name="Slide Number Placeholder 4">
            <a:extLst>
              <a:ext uri="{FF2B5EF4-FFF2-40B4-BE49-F238E27FC236}">
                <a16:creationId xmlns:a16="http://schemas.microsoft.com/office/drawing/2014/main" id="{B073F636-5516-3048-73FB-1A8DD8093136}"/>
              </a:ext>
            </a:extLst>
          </p:cNvPr>
          <p:cNvSpPr>
            <a:spLocks noGrp="1"/>
          </p:cNvSpPr>
          <p:nvPr>
            <p:ph type="sldNum" sz="quarter" idx="12"/>
          </p:nvPr>
        </p:nvSpPr>
        <p:spPr>
          <a:xfrm>
            <a:off x="6457950" y="6356351"/>
            <a:ext cx="2057400" cy="365125"/>
          </a:xfrm>
          <a:prstGeom prst="rect">
            <a:avLst/>
          </a:prstGeom>
        </p:spPr>
        <p:txBody>
          <a:bodyPr/>
          <a:lstStyle/>
          <a:p>
            <a:fld id="{380500EE-FC1C-4072-8466-BD03BBE11FBC}" type="slidenum">
              <a:rPr lang="en-GB" smtClean="0"/>
              <a:t>‹#›</a:t>
            </a:fld>
            <a:endParaRPr lang="en-GB"/>
          </a:p>
        </p:txBody>
      </p:sp>
    </p:spTree>
    <p:extLst>
      <p:ext uri="{BB962C8B-B14F-4D97-AF65-F5344CB8AC3E}">
        <p14:creationId xmlns:p14="http://schemas.microsoft.com/office/powerpoint/2010/main" val="387874898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D6A53E1-0B4C-BCA9-AA99-81A82D874833}"/>
              </a:ext>
            </a:extLst>
          </p:cNvPr>
          <p:cNvSpPr>
            <a:spLocks noGrp="1"/>
          </p:cNvSpPr>
          <p:nvPr>
            <p:ph type="dt" sz="half" idx="10"/>
          </p:nvPr>
        </p:nvSpPr>
        <p:spPr>
          <a:xfrm>
            <a:off x="628650" y="6356351"/>
            <a:ext cx="2057400" cy="365125"/>
          </a:xfrm>
          <a:prstGeom prst="rect">
            <a:avLst/>
          </a:prstGeom>
        </p:spPr>
        <p:txBody>
          <a:bodyPr/>
          <a:lstStyle/>
          <a:p>
            <a:endParaRPr lang="en-GB"/>
          </a:p>
        </p:txBody>
      </p:sp>
      <p:sp>
        <p:nvSpPr>
          <p:cNvPr id="3" name="Footer Placeholder 2">
            <a:extLst>
              <a:ext uri="{FF2B5EF4-FFF2-40B4-BE49-F238E27FC236}">
                <a16:creationId xmlns:a16="http://schemas.microsoft.com/office/drawing/2014/main" id="{512F70F5-308B-EA3A-039C-61947A0BC993}"/>
              </a:ext>
            </a:extLst>
          </p:cNvPr>
          <p:cNvSpPr>
            <a:spLocks noGrp="1"/>
          </p:cNvSpPr>
          <p:nvPr>
            <p:ph type="ftr" sz="quarter" idx="11"/>
          </p:nvPr>
        </p:nvSpPr>
        <p:spPr>
          <a:xfrm>
            <a:off x="3028950" y="6356351"/>
            <a:ext cx="3086100" cy="365125"/>
          </a:xfrm>
          <a:prstGeom prst="rect">
            <a:avLst/>
          </a:prstGeom>
        </p:spPr>
        <p:txBody>
          <a:bodyPr/>
          <a:lstStyle/>
          <a:p>
            <a:endParaRPr lang="en-GB"/>
          </a:p>
        </p:txBody>
      </p:sp>
      <p:sp>
        <p:nvSpPr>
          <p:cNvPr id="4" name="Slide Number Placeholder 3">
            <a:extLst>
              <a:ext uri="{FF2B5EF4-FFF2-40B4-BE49-F238E27FC236}">
                <a16:creationId xmlns:a16="http://schemas.microsoft.com/office/drawing/2014/main" id="{468366F2-34ED-4BAA-18D4-8E42CD5B2BD9}"/>
              </a:ext>
            </a:extLst>
          </p:cNvPr>
          <p:cNvSpPr>
            <a:spLocks noGrp="1"/>
          </p:cNvSpPr>
          <p:nvPr>
            <p:ph type="sldNum" sz="quarter" idx="12"/>
          </p:nvPr>
        </p:nvSpPr>
        <p:spPr>
          <a:xfrm>
            <a:off x="6457950" y="6356351"/>
            <a:ext cx="2057400" cy="365125"/>
          </a:xfrm>
          <a:prstGeom prst="rect">
            <a:avLst/>
          </a:prstGeom>
        </p:spPr>
        <p:txBody>
          <a:bodyPr/>
          <a:lstStyle/>
          <a:p>
            <a:fld id="{380500EE-FC1C-4072-8466-BD03BBE11FBC}" type="slidenum">
              <a:rPr lang="en-GB" smtClean="0"/>
              <a:t>‹#›</a:t>
            </a:fld>
            <a:endParaRPr lang="en-GB"/>
          </a:p>
        </p:txBody>
      </p:sp>
    </p:spTree>
    <p:extLst>
      <p:ext uri="{BB962C8B-B14F-4D97-AF65-F5344CB8AC3E}">
        <p14:creationId xmlns:p14="http://schemas.microsoft.com/office/powerpoint/2010/main" val="310291349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BB1A0E-7C8E-9178-BA24-F96C1B68628C}"/>
              </a:ext>
            </a:extLst>
          </p:cNvPr>
          <p:cNvSpPr>
            <a:spLocks noGrp="1"/>
          </p:cNvSpPr>
          <p:nvPr>
            <p:ph type="title"/>
          </p:nvPr>
        </p:nvSpPr>
        <p:spPr>
          <a:xfrm>
            <a:off x="629841" y="457200"/>
            <a:ext cx="2949178" cy="1600200"/>
          </a:xfrm>
          <a:prstGeom prst="rect">
            <a:avLst/>
          </a:prstGeom>
        </p:spPr>
        <p:txBody>
          <a:bodyPr anchor="b"/>
          <a:lstStyle>
            <a:lvl1pPr>
              <a:defRPr sz="24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75B9D0F3-C6DF-0E47-0B95-3BC85211008C}"/>
              </a:ext>
            </a:extLst>
          </p:cNvPr>
          <p:cNvSpPr>
            <a:spLocks noGrp="1"/>
          </p:cNvSpPr>
          <p:nvPr>
            <p:ph idx="1"/>
          </p:nvPr>
        </p:nvSpPr>
        <p:spPr>
          <a:xfrm>
            <a:off x="3887391" y="987426"/>
            <a:ext cx="4629150" cy="4873625"/>
          </a:xfrm>
          <a:prstGeom prst="rect">
            <a:avLst/>
          </a:prstGeo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60D31F81-DDCD-ABFC-6386-EC3566148E22}"/>
              </a:ext>
            </a:extLst>
          </p:cNvPr>
          <p:cNvSpPr>
            <a:spLocks noGrp="1"/>
          </p:cNvSpPr>
          <p:nvPr>
            <p:ph type="body" sz="half" idx="2"/>
          </p:nvPr>
        </p:nvSpPr>
        <p:spPr>
          <a:xfrm>
            <a:off x="629841" y="2057400"/>
            <a:ext cx="2949178" cy="3811588"/>
          </a:xfrm>
          <a:prstGeom prst="rect">
            <a:avLst/>
          </a:prstGeo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a:extLst>
              <a:ext uri="{FF2B5EF4-FFF2-40B4-BE49-F238E27FC236}">
                <a16:creationId xmlns:a16="http://schemas.microsoft.com/office/drawing/2014/main" id="{0306D810-2100-87F5-2D52-C07EBEDE826C}"/>
              </a:ext>
            </a:extLst>
          </p:cNvPr>
          <p:cNvSpPr>
            <a:spLocks noGrp="1"/>
          </p:cNvSpPr>
          <p:nvPr>
            <p:ph type="dt" sz="half" idx="10"/>
          </p:nvPr>
        </p:nvSpPr>
        <p:spPr>
          <a:xfrm>
            <a:off x="628650" y="6356351"/>
            <a:ext cx="2057400" cy="365125"/>
          </a:xfrm>
          <a:prstGeom prst="rect">
            <a:avLst/>
          </a:prstGeom>
        </p:spPr>
        <p:txBody>
          <a:bodyPr/>
          <a:lstStyle/>
          <a:p>
            <a:endParaRPr lang="en-GB"/>
          </a:p>
        </p:txBody>
      </p:sp>
      <p:sp>
        <p:nvSpPr>
          <p:cNvPr id="6" name="Footer Placeholder 5">
            <a:extLst>
              <a:ext uri="{FF2B5EF4-FFF2-40B4-BE49-F238E27FC236}">
                <a16:creationId xmlns:a16="http://schemas.microsoft.com/office/drawing/2014/main" id="{EE6013FB-95F3-9864-65F2-1B6952EE7B5B}"/>
              </a:ext>
            </a:extLst>
          </p:cNvPr>
          <p:cNvSpPr>
            <a:spLocks noGrp="1"/>
          </p:cNvSpPr>
          <p:nvPr>
            <p:ph type="ftr" sz="quarter" idx="11"/>
          </p:nvPr>
        </p:nvSpPr>
        <p:spPr>
          <a:xfrm>
            <a:off x="3028950" y="6356351"/>
            <a:ext cx="3086100" cy="365125"/>
          </a:xfrm>
          <a:prstGeom prst="rect">
            <a:avLst/>
          </a:prstGeom>
        </p:spPr>
        <p:txBody>
          <a:bodyPr/>
          <a:lstStyle/>
          <a:p>
            <a:endParaRPr lang="en-GB"/>
          </a:p>
        </p:txBody>
      </p:sp>
      <p:sp>
        <p:nvSpPr>
          <p:cNvPr id="7" name="Slide Number Placeholder 6">
            <a:extLst>
              <a:ext uri="{FF2B5EF4-FFF2-40B4-BE49-F238E27FC236}">
                <a16:creationId xmlns:a16="http://schemas.microsoft.com/office/drawing/2014/main" id="{2405C902-0810-656A-8C69-B4763D4E5B33}"/>
              </a:ext>
            </a:extLst>
          </p:cNvPr>
          <p:cNvSpPr>
            <a:spLocks noGrp="1"/>
          </p:cNvSpPr>
          <p:nvPr>
            <p:ph type="sldNum" sz="quarter" idx="12"/>
          </p:nvPr>
        </p:nvSpPr>
        <p:spPr>
          <a:xfrm>
            <a:off x="6457950" y="6356351"/>
            <a:ext cx="2057400" cy="365125"/>
          </a:xfrm>
          <a:prstGeom prst="rect">
            <a:avLst/>
          </a:prstGeom>
        </p:spPr>
        <p:txBody>
          <a:bodyPr/>
          <a:lstStyle/>
          <a:p>
            <a:fld id="{380500EE-FC1C-4072-8466-BD03BBE11FBC}" type="slidenum">
              <a:rPr lang="en-GB" smtClean="0"/>
              <a:t>‹#›</a:t>
            </a:fld>
            <a:endParaRPr lang="en-GB"/>
          </a:p>
        </p:txBody>
      </p:sp>
    </p:spTree>
    <p:extLst>
      <p:ext uri="{BB962C8B-B14F-4D97-AF65-F5344CB8AC3E}">
        <p14:creationId xmlns:p14="http://schemas.microsoft.com/office/powerpoint/2010/main" val="11451009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61431425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710768-BCB5-8D3B-1D93-5FC20D472147}"/>
              </a:ext>
            </a:extLst>
          </p:cNvPr>
          <p:cNvSpPr>
            <a:spLocks noGrp="1"/>
          </p:cNvSpPr>
          <p:nvPr>
            <p:ph type="title"/>
          </p:nvPr>
        </p:nvSpPr>
        <p:spPr>
          <a:xfrm>
            <a:off x="629841" y="457200"/>
            <a:ext cx="2949178" cy="1600200"/>
          </a:xfrm>
          <a:prstGeom prst="rect">
            <a:avLst/>
          </a:prstGeom>
        </p:spPr>
        <p:txBody>
          <a:bodyPr anchor="b"/>
          <a:lstStyle>
            <a:lvl1pPr>
              <a:defRPr sz="24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DD0309AC-421D-DD77-C6EE-AC483C104276}"/>
              </a:ext>
            </a:extLst>
          </p:cNvPr>
          <p:cNvSpPr>
            <a:spLocks noGrp="1"/>
          </p:cNvSpPr>
          <p:nvPr>
            <p:ph type="pic" idx="1"/>
          </p:nvPr>
        </p:nvSpPr>
        <p:spPr>
          <a:xfrm>
            <a:off x="3887391" y="987426"/>
            <a:ext cx="4629150" cy="4873625"/>
          </a:xfrm>
          <a:prstGeom prst="rect">
            <a:avLst/>
          </a:prstGeo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GB"/>
          </a:p>
        </p:txBody>
      </p:sp>
      <p:sp>
        <p:nvSpPr>
          <p:cNvPr id="4" name="Text Placeholder 3">
            <a:extLst>
              <a:ext uri="{FF2B5EF4-FFF2-40B4-BE49-F238E27FC236}">
                <a16:creationId xmlns:a16="http://schemas.microsoft.com/office/drawing/2014/main" id="{C104AC68-9AA2-B48C-1A8C-DBE9C91E7921}"/>
              </a:ext>
            </a:extLst>
          </p:cNvPr>
          <p:cNvSpPr>
            <a:spLocks noGrp="1"/>
          </p:cNvSpPr>
          <p:nvPr>
            <p:ph type="body" sz="half" idx="2"/>
          </p:nvPr>
        </p:nvSpPr>
        <p:spPr>
          <a:xfrm>
            <a:off x="629841" y="2057400"/>
            <a:ext cx="2949178" cy="3811588"/>
          </a:xfrm>
          <a:prstGeom prst="rect">
            <a:avLst/>
          </a:prstGeo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a:extLst>
              <a:ext uri="{FF2B5EF4-FFF2-40B4-BE49-F238E27FC236}">
                <a16:creationId xmlns:a16="http://schemas.microsoft.com/office/drawing/2014/main" id="{40CC1B14-9C6F-0557-9B01-77AA727ED0DB}"/>
              </a:ext>
            </a:extLst>
          </p:cNvPr>
          <p:cNvSpPr>
            <a:spLocks noGrp="1"/>
          </p:cNvSpPr>
          <p:nvPr>
            <p:ph type="dt" sz="half" idx="10"/>
          </p:nvPr>
        </p:nvSpPr>
        <p:spPr>
          <a:xfrm>
            <a:off x="628650" y="6356351"/>
            <a:ext cx="2057400" cy="365125"/>
          </a:xfrm>
          <a:prstGeom prst="rect">
            <a:avLst/>
          </a:prstGeom>
        </p:spPr>
        <p:txBody>
          <a:bodyPr/>
          <a:lstStyle/>
          <a:p>
            <a:endParaRPr lang="en-GB"/>
          </a:p>
        </p:txBody>
      </p:sp>
      <p:sp>
        <p:nvSpPr>
          <p:cNvPr id="6" name="Footer Placeholder 5">
            <a:extLst>
              <a:ext uri="{FF2B5EF4-FFF2-40B4-BE49-F238E27FC236}">
                <a16:creationId xmlns:a16="http://schemas.microsoft.com/office/drawing/2014/main" id="{E379EBCB-6E68-F547-99AC-A94682EB7BEA}"/>
              </a:ext>
            </a:extLst>
          </p:cNvPr>
          <p:cNvSpPr>
            <a:spLocks noGrp="1"/>
          </p:cNvSpPr>
          <p:nvPr>
            <p:ph type="ftr" sz="quarter" idx="11"/>
          </p:nvPr>
        </p:nvSpPr>
        <p:spPr>
          <a:xfrm>
            <a:off x="3028950" y="6356351"/>
            <a:ext cx="3086100" cy="365125"/>
          </a:xfrm>
          <a:prstGeom prst="rect">
            <a:avLst/>
          </a:prstGeom>
        </p:spPr>
        <p:txBody>
          <a:bodyPr/>
          <a:lstStyle/>
          <a:p>
            <a:endParaRPr lang="en-GB"/>
          </a:p>
        </p:txBody>
      </p:sp>
      <p:sp>
        <p:nvSpPr>
          <p:cNvPr id="7" name="Slide Number Placeholder 6">
            <a:extLst>
              <a:ext uri="{FF2B5EF4-FFF2-40B4-BE49-F238E27FC236}">
                <a16:creationId xmlns:a16="http://schemas.microsoft.com/office/drawing/2014/main" id="{27AD3507-2B45-9EA1-1C00-FC88A0506350}"/>
              </a:ext>
            </a:extLst>
          </p:cNvPr>
          <p:cNvSpPr>
            <a:spLocks noGrp="1"/>
          </p:cNvSpPr>
          <p:nvPr>
            <p:ph type="sldNum" sz="quarter" idx="12"/>
          </p:nvPr>
        </p:nvSpPr>
        <p:spPr>
          <a:xfrm>
            <a:off x="6457950" y="6356351"/>
            <a:ext cx="2057400" cy="365125"/>
          </a:xfrm>
          <a:prstGeom prst="rect">
            <a:avLst/>
          </a:prstGeom>
        </p:spPr>
        <p:txBody>
          <a:bodyPr/>
          <a:lstStyle/>
          <a:p>
            <a:fld id="{380500EE-FC1C-4072-8466-BD03BBE11FBC}" type="slidenum">
              <a:rPr lang="en-GB" smtClean="0"/>
              <a:t>‹#›</a:t>
            </a:fld>
            <a:endParaRPr lang="en-GB"/>
          </a:p>
        </p:txBody>
      </p:sp>
    </p:spTree>
    <p:extLst>
      <p:ext uri="{BB962C8B-B14F-4D97-AF65-F5344CB8AC3E}">
        <p14:creationId xmlns:p14="http://schemas.microsoft.com/office/powerpoint/2010/main" val="137795479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BF2EDC-AD03-EA4E-0866-3643303D3B77}"/>
              </a:ext>
            </a:extLst>
          </p:cNvPr>
          <p:cNvSpPr>
            <a:spLocks noGrp="1"/>
          </p:cNvSpPr>
          <p:nvPr>
            <p:ph type="title"/>
          </p:nvPr>
        </p:nvSpPr>
        <p:spPr>
          <a:xfrm>
            <a:off x="628650" y="365126"/>
            <a:ext cx="7886700" cy="1325563"/>
          </a:xfrm>
          <a:prstGeom prst="rect">
            <a:avLst/>
          </a:prstGeom>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FF7C53A1-25A2-FAB4-7687-E1D24637A0A6}"/>
              </a:ext>
            </a:extLst>
          </p:cNvPr>
          <p:cNvSpPr>
            <a:spLocks noGrp="1"/>
          </p:cNvSpPr>
          <p:nvPr>
            <p:ph type="body" orient="vert" idx="1"/>
          </p:nvPr>
        </p:nvSpPr>
        <p:spPr>
          <a:xfrm>
            <a:off x="628650" y="1825625"/>
            <a:ext cx="7886700" cy="4351338"/>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0855252C-D245-081D-BE27-275978504D79}"/>
              </a:ext>
            </a:extLst>
          </p:cNvPr>
          <p:cNvSpPr>
            <a:spLocks noGrp="1"/>
          </p:cNvSpPr>
          <p:nvPr>
            <p:ph type="dt" sz="half" idx="10"/>
          </p:nvPr>
        </p:nvSpPr>
        <p:spPr>
          <a:xfrm>
            <a:off x="628650" y="6356351"/>
            <a:ext cx="2057400" cy="365125"/>
          </a:xfrm>
          <a:prstGeom prst="rect">
            <a:avLst/>
          </a:prstGeom>
        </p:spPr>
        <p:txBody>
          <a:bodyPr/>
          <a:lstStyle/>
          <a:p>
            <a:endParaRPr lang="en-GB"/>
          </a:p>
        </p:txBody>
      </p:sp>
      <p:sp>
        <p:nvSpPr>
          <p:cNvPr id="5" name="Footer Placeholder 4">
            <a:extLst>
              <a:ext uri="{FF2B5EF4-FFF2-40B4-BE49-F238E27FC236}">
                <a16:creationId xmlns:a16="http://schemas.microsoft.com/office/drawing/2014/main" id="{F2807595-62D4-B95F-9C10-736E7216120D}"/>
              </a:ext>
            </a:extLst>
          </p:cNvPr>
          <p:cNvSpPr>
            <a:spLocks noGrp="1"/>
          </p:cNvSpPr>
          <p:nvPr>
            <p:ph type="ftr" sz="quarter" idx="11"/>
          </p:nvPr>
        </p:nvSpPr>
        <p:spPr>
          <a:xfrm>
            <a:off x="3028950" y="6356351"/>
            <a:ext cx="3086100" cy="365125"/>
          </a:xfrm>
          <a:prstGeom prst="rect">
            <a:avLst/>
          </a:prstGeom>
        </p:spPr>
        <p:txBody>
          <a:bodyPr/>
          <a:lstStyle/>
          <a:p>
            <a:endParaRPr lang="en-GB"/>
          </a:p>
        </p:txBody>
      </p:sp>
      <p:sp>
        <p:nvSpPr>
          <p:cNvPr id="6" name="Slide Number Placeholder 5">
            <a:extLst>
              <a:ext uri="{FF2B5EF4-FFF2-40B4-BE49-F238E27FC236}">
                <a16:creationId xmlns:a16="http://schemas.microsoft.com/office/drawing/2014/main" id="{39D51B95-1C1C-5480-C849-8BD4992D013D}"/>
              </a:ext>
            </a:extLst>
          </p:cNvPr>
          <p:cNvSpPr>
            <a:spLocks noGrp="1"/>
          </p:cNvSpPr>
          <p:nvPr>
            <p:ph type="sldNum" sz="quarter" idx="12"/>
          </p:nvPr>
        </p:nvSpPr>
        <p:spPr>
          <a:xfrm>
            <a:off x="6457950" y="6356351"/>
            <a:ext cx="2057400" cy="365125"/>
          </a:xfrm>
          <a:prstGeom prst="rect">
            <a:avLst/>
          </a:prstGeom>
        </p:spPr>
        <p:txBody>
          <a:bodyPr/>
          <a:lstStyle/>
          <a:p>
            <a:fld id="{380500EE-FC1C-4072-8466-BD03BBE11FBC}" type="slidenum">
              <a:rPr lang="en-GB" smtClean="0"/>
              <a:t>‹#›</a:t>
            </a:fld>
            <a:endParaRPr lang="en-GB"/>
          </a:p>
        </p:txBody>
      </p:sp>
    </p:spTree>
    <p:extLst>
      <p:ext uri="{BB962C8B-B14F-4D97-AF65-F5344CB8AC3E}">
        <p14:creationId xmlns:p14="http://schemas.microsoft.com/office/powerpoint/2010/main" val="22117467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5BCDD8C8-9C84-B741-1BC5-51EE06AA65A0}"/>
              </a:ext>
            </a:extLst>
          </p:cNvPr>
          <p:cNvSpPr>
            <a:spLocks noGrp="1"/>
          </p:cNvSpPr>
          <p:nvPr>
            <p:ph type="title" orient="vert"/>
          </p:nvPr>
        </p:nvSpPr>
        <p:spPr>
          <a:xfrm>
            <a:off x="6543675" y="365125"/>
            <a:ext cx="1971675" cy="5811838"/>
          </a:xfrm>
          <a:prstGeom prst="rect">
            <a:avLst/>
          </a:prstGeo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F85E5104-1F6F-3557-E1B9-952FF39BEE71}"/>
              </a:ext>
            </a:extLst>
          </p:cNvPr>
          <p:cNvSpPr>
            <a:spLocks noGrp="1"/>
          </p:cNvSpPr>
          <p:nvPr>
            <p:ph type="body" orient="vert" idx="1"/>
          </p:nvPr>
        </p:nvSpPr>
        <p:spPr>
          <a:xfrm>
            <a:off x="628650" y="365125"/>
            <a:ext cx="5800725" cy="5811838"/>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78A108D9-4A94-87A5-214E-EC71CC1320F8}"/>
              </a:ext>
            </a:extLst>
          </p:cNvPr>
          <p:cNvSpPr>
            <a:spLocks noGrp="1"/>
          </p:cNvSpPr>
          <p:nvPr>
            <p:ph type="dt" sz="half" idx="10"/>
          </p:nvPr>
        </p:nvSpPr>
        <p:spPr>
          <a:xfrm>
            <a:off x="628650" y="6356351"/>
            <a:ext cx="2057400" cy="365125"/>
          </a:xfrm>
          <a:prstGeom prst="rect">
            <a:avLst/>
          </a:prstGeom>
        </p:spPr>
        <p:txBody>
          <a:bodyPr/>
          <a:lstStyle/>
          <a:p>
            <a:endParaRPr lang="en-GB"/>
          </a:p>
        </p:txBody>
      </p:sp>
      <p:sp>
        <p:nvSpPr>
          <p:cNvPr id="5" name="Footer Placeholder 4">
            <a:extLst>
              <a:ext uri="{FF2B5EF4-FFF2-40B4-BE49-F238E27FC236}">
                <a16:creationId xmlns:a16="http://schemas.microsoft.com/office/drawing/2014/main" id="{ACB01AB0-1646-A3B1-6A23-DCCD4043DDD4}"/>
              </a:ext>
            </a:extLst>
          </p:cNvPr>
          <p:cNvSpPr>
            <a:spLocks noGrp="1"/>
          </p:cNvSpPr>
          <p:nvPr>
            <p:ph type="ftr" sz="quarter" idx="11"/>
          </p:nvPr>
        </p:nvSpPr>
        <p:spPr>
          <a:xfrm>
            <a:off x="3028950" y="6356351"/>
            <a:ext cx="3086100" cy="365125"/>
          </a:xfrm>
          <a:prstGeom prst="rect">
            <a:avLst/>
          </a:prstGeom>
        </p:spPr>
        <p:txBody>
          <a:bodyPr/>
          <a:lstStyle/>
          <a:p>
            <a:endParaRPr lang="en-GB"/>
          </a:p>
        </p:txBody>
      </p:sp>
      <p:sp>
        <p:nvSpPr>
          <p:cNvPr id="6" name="Slide Number Placeholder 5">
            <a:extLst>
              <a:ext uri="{FF2B5EF4-FFF2-40B4-BE49-F238E27FC236}">
                <a16:creationId xmlns:a16="http://schemas.microsoft.com/office/drawing/2014/main" id="{59374D88-96C7-66B2-019C-C6CDBF6E9C0C}"/>
              </a:ext>
            </a:extLst>
          </p:cNvPr>
          <p:cNvSpPr>
            <a:spLocks noGrp="1"/>
          </p:cNvSpPr>
          <p:nvPr>
            <p:ph type="sldNum" sz="quarter" idx="12"/>
          </p:nvPr>
        </p:nvSpPr>
        <p:spPr>
          <a:xfrm>
            <a:off x="6457950" y="6356351"/>
            <a:ext cx="2057400" cy="365125"/>
          </a:xfrm>
          <a:prstGeom prst="rect">
            <a:avLst/>
          </a:prstGeom>
        </p:spPr>
        <p:txBody>
          <a:bodyPr/>
          <a:lstStyle/>
          <a:p>
            <a:fld id="{380500EE-FC1C-4072-8466-BD03BBE11FBC}" type="slidenum">
              <a:rPr lang="en-GB" smtClean="0"/>
              <a:t>‹#›</a:t>
            </a:fld>
            <a:endParaRPr lang="en-GB"/>
          </a:p>
        </p:txBody>
      </p:sp>
    </p:spTree>
    <p:extLst>
      <p:ext uri="{BB962C8B-B14F-4D97-AF65-F5344CB8AC3E}">
        <p14:creationId xmlns:p14="http://schemas.microsoft.com/office/powerpoint/2010/main" val="2520358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606483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7822449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901587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727027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2129998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8407265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88923693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1FF6DA9-008F-8B48-92A6-B652298478BF}" type="slidenum">
              <a:rPr lang="en-US" smtClean="0"/>
              <a:t>‹#›</a:t>
            </a:fld>
            <a:endParaRPr lang="en-US"/>
          </a:p>
        </p:txBody>
      </p:sp>
    </p:spTree>
    <p:extLst>
      <p:ext uri="{BB962C8B-B14F-4D97-AF65-F5344CB8AC3E}">
        <p14:creationId xmlns:p14="http://schemas.microsoft.com/office/powerpoint/2010/main" val="22099775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7D21EC15-A85D-EAFB-3EDA-466EAD6EB3D4}"/>
              </a:ext>
            </a:extLst>
          </p:cNvPr>
          <p:cNvSpPr/>
          <p:nvPr userDrawn="1"/>
        </p:nvSpPr>
        <p:spPr>
          <a:xfrm>
            <a:off x="367146" y="508001"/>
            <a:ext cx="7730836" cy="748144"/>
          </a:xfrm>
          <a:prstGeom prst="rect">
            <a:avLst/>
          </a:prstGeom>
          <a:solidFill>
            <a:srgbClr val="2E94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l"/>
            <a:endParaRPr lang="en-GB" sz="1800">
              <a:solidFill>
                <a:schemeClr val="accent1">
                  <a:lumMod val="50000"/>
                </a:schemeClr>
              </a:solidFill>
              <a:latin typeface="+mn-lt"/>
            </a:endParaRPr>
          </a:p>
        </p:txBody>
      </p:sp>
      <p:pic>
        <p:nvPicPr>
          <p:cNvPr id="8" name="Picture 2" descr="The Gym Group Uxbridge | Love Uxbridge">
            <a:extLst>
              <a:ext uri="{FF2B5EF4-FFF2-40B4-BE49-F238E27FC236}">
                <a16:creationId xmlns:a16="http://schemas.microsoft.com/office/drawing/2014/main" id="{02BF59E7-5B73-476E-FF4D-14AA388E3D72}"/>
              </a:ext>
            </a:extLst>
          </p:cNvPr>
          <p:cNvPicPr>
            <a:picLocks noChangeAspect="1" noChangeArrowheads="1"/>
          </p:cNvPicPr>
          <p:nvPr userDrawn="1"/>
        </p:nvPicPr>
        <p:blipFill rotWithShape="1">
          <a:blip r:embed="rId13">
            <a:extLst>
              <a:ext uri="{28A0092B-C50C-407E-A947-70E740481C1C}">
                <a14:useLocalDpi xmlns:a14="http://schemas.microsoft.com/office/drawing/2010/main" val="0"/>
              </a:ext>
            </a:extLst>
          </a:blip>
          <a:srcRect t="26424" b="26545"/>
          <a:stretch/>
        </p:blipFill>
        <p:spPr bwMode="auto">
          <a:xfrm>
            <a:off x="8155999" y="595746"/>
            <a:ext cx="913223" cy="572655"/>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8">
            <a:extLst>
              <a:ext uri="{FF2B5EF4-FFF2-40B4-BE49-F238E27FC236}">
                <a16:creationId xmlns:a16="http://schemas.microsoft.com/office/drawing/2014/main" id="{F3FD3D6A-95CA-77B9-B222-9C1EC2CA63CA}"/>
              </a:ext>
            </a:extLst>
          </p:cNvPr>
          <p:cNvSpPr/>
          <p:nvPr userDrawn="1"/>
        </p:nvSpPr>
        <p:spPr>
          <a:xfrm>
            <a:off x="74779" y="133929"/>
            <a:ext cx="611021" cy="748144"/>
          </a:xfrm>
          <a:prstGeom prst="rect">
            <a:avLst/>
          </a:prstGeom>
          <a:solidFill>
            <a:srgbClr val="B4FB0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1800" b="1">
              <a:latin typeface="+mn-lt"/>
            </a:endParaRPr>
          </a:p>
        </p:txBody>
      </p:sp>
      <p:sp>
        <p:nvSpPr>
          <p:cNvPr id="10" name="Rectangle 9">
            <a:extLst>
              <a:ext uri="{FF2B5EF4-FFF2-40B4-BE49-F238E27FC236}">
                <a16:creationId xmlns:a16="http://schemas.microsoft.com/office/drawing/2014/main" id="{C6C75A6B-BAE9-AC62-6D47-80F248F1212E}"/>
              </a:ext>
            </a:extLst>
          </p:cNvPr>
          <p:cNvSpPr/>
          <p:nvPr userDrawn="1"/>
        </p:nvSpPr>
        <p:spPr>
          <a:xfrm>
            <a:off x="685800" y="133929"/>
            <a:ext cx="1600200" cy="37407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l"/>
            <a:endParaRPr lang="en-GB" sz="1050" b="1">
              <a:solidFill>
                <a:schemeClr val="tx2">
                  <a:lumMod val="90000"/>
                  <a:lumOff val="10000"/>
                </a:schemeClr>
              </a:solidFill>
              <a:latin typeface="+mn-lt"/>
            </a:endParaRPr>
          </a:p>
        </p:txBody>
      </p:sp>
      <p:cxnSp>
        <p:nvCxnSpPr>
          <p:cNvPr id="11" name="Straight Connector 10">
            <a:extLst>
              <a:ext uri="{FF2B5EF4-FFF2-40B4-BE49-F238E27FC236}">
                <a16:creationId xmlns:a16="http://schemas.microsoft.com/office/drawing/2014/main" id="{6F5AB84A-6596-8055-CE03-C5108F68A866}"/>
              </a:ext>
            </a:extLst>
          </p:cNvPr>
          <p:cNvCxnSpPr/>
          <p:nvPr userDrawn="1"/>
        </p:nvCxnSpPr>
        <p:spPr>
          <a:xfrm>
            <a:off x="315192" y="6354620"/>
            <a:ext cx="8513618" cy="0"/>
          </a:xfrm>
          <a:prstGeom prst="line">
            <a:avLst/>
          </a:prstGeom>
          <a:ln>
            <a:solidFill>
              <a:srgbClr val="ABD3FF"/>
            </a:solidFill>
          </a:ln>
        </p:spPr>
        <p:style>
          <a:lnRef idx="2">
            <a:schemeClr val="accent1"/>
          </a:lnRef>
          <a:fillRef idx="0">
            <a:schemeClr val="accent1"/>
          </a:fillRef>
          <a:effectRef idx="1">
            <a:schemeClr val="accent1"/>
          </a:effectRef>
          <a:fontRef idx="minor">
            <a:schemeClr val="tx1"/>
          </a:fontRef>
        </p:style>
      </p:cxnSp>
      <p:sp>
        <p:nvSpPr>
          <p:cNvPr id="12" name="TextBox 11">
            <a:extLst>
              <a:ext uri="{FF2B5EF4-FFF2-40B4-BE49-F238E27FC236}">
                <a16:creationId xmlns:a16="http://schemas.microsoft.com/office/drawing/2014/main" id="{BD144AA3-B8A5-AE2C-8BAB-5509AD18823D}"/>
              </a:ext>
            </a:extLst>
          </p:cNvPr>
          <p:cNvSpPr txBox="1"/>
          <p:nvPr userDrawn="1"/>
        </p:nvSpPr>
        <p:spPr>
          <a:xfrm>
            <a:off x="3654137" y="6470219"/>
            <a:ext cx="1835727" cy="230832"/>
          </a:xfrm>
          <a:prstGeom prst="rect">
            <a:avLst/>
          </a:prstGeom>
          <a:noFill/>
        </p:spPr>
        <p:txBody>
          <a:bodyPr wrap="square" rtlCol="0">
            <a:spAutoFit/>
          </a:bodyPr>
          <a:lstStyle/>
          <a:p>
            <a:pPr algn="ctr"/>
            <a:r>
              <a:rPr lang="en-GB" sz="900">
                <a:solidFill>
                  <a:schemeClr val="bg1">
                    <a:lumMod val="50000"/>
                  </a:schemeClr>
                </a:solidFill>
              </a:rPr>
              <a:t>Investment Committee Paper</a:t>
            </a:r>
          </a:p>
        </p:txBody>
      </p:sp>
      <p:sp>
        <p:nvSpPr>
          <p:cNvPr id="13" name="TextBox 12">
            <a:extLst>
              <a:ext uri="{FF2B5EF4-FFF2-40B4-BE49-F238E27FC236}">
                <a16:creationId xmlns:a16="http://schemas.microsoft.com/office/drawing/2014/main" id="{928A2D57-17D7-CA4C-9671-6D6084C60E53}"/>
              </a:ext>
            </a:extLst>
          </p:cNvPr>
          <p:cNvSpPr txBox="1"/>
          <p:nvPr userDrawn="1"/>
        </p:nvSpPr>
        <p:spPr>
          <a:xfrm>
            <a:off x="6993083" y="6470219"/>
            <a:ext cx="1835727" cy="230832"/>
          </a:xfrm>
          <a:prstGeom prst="rect">
            <a:avLst/>
          </a:prstGeom>
          <a:noFill/>
        </p:spPr>
        <p:txBody>
          <a:bodyPr wrap="square" rtlCol="0">
            <a:spAutoFit/>
          </a:bodyPr>
          <a:lstStyle/>
          <a:p>
            <a:pPr algn="r"/>
            <a:fld id="{BC172B54-A416-4D96-8DA3-8732491FE55E}" type="slidenum">
              <a:rPr lang="en-GB" sz="900" smtClean="0">
                <a:solidFill>
                  <a:schemeClr val="bg1">
                    <a:lumMod val="50000"/>
                  </a:schemeClr>
                </a:solidFill>
              </a:rPr>
              <a:pPr algn="r"/>
              <a:t>‹#›</a:t>
            </a:fld>
            <a:endParaRPr lang="en-GB" sz="900">
              <a:solidFill>
                <a:schemeClr val="bg1">
                  <a:lumMod val="50000"/>
                </a:schemeClr>
              </a:solidFill>
            </a:endParaRPr>
          </a:p>
        </p:txBody>
      </p:sp>
      <p:pic>
        <p:nvPicPr>
          <p:cNvPr id="16" name="Picture 6">
            <a:extLst>
              <a:ext uri="{FF2B5EF4-FFF2-40B4-BE49-F238E27FC236}">
                <a16:creationId xmlns:a16="http://schemas.microsoft.com/office/drawing/2014/main" id="{16167898-68D7-F1CE-4717-EF3289800FBC}"/>
              </a:ext>
            </a:extLst>
          </p:cNvPr>
          <p:cNvPicPr>
            <a:picLocks noChangeAspect="1" noChangeArrowheads="1"/>
          </p:cNvPicPr>
          <p:nvPr userDrawn="1"/>
        </p:nvPicPr>
        <p:blipFill rotWithShape="1">
          <a:blip r:embed="rId14">
            <a:extLst>
              <a:ext uri="{28A0092B-C50C-407E-A947-70E740481C1C}">
                <a14:useLocalDpi xmlns:a14="http://schemas.microsoft.com/office/drawing/2010/main" val="0"/>
              </a:ext>
            </a:extLst>
          </a:blip>
          <a:srcRect l="16192" t="19298" r="17231" b="20052"/>
          <a:stretch/>
        </p:blipFill>
        <p:spPr bwMode="auto">
          <a:xfrm>
            <a:off x="380289" y="6407728"/>
            <a:ext cx="630383" cy="40198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2762342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ftr="0" dt="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23.svg"/><Relationship Id="rId13" Type="http://schemas.openxmlformats.org/officeDocument/2006/relationships/image" Target="../media/image28.png"/><Relationship Id="rId3" Type="http://schemas.openxmlformats.org/officeDocument/2006/relationships/image" Target="../media/image18.png"/><Relationship Id="rId7" Type="http://schemas.openxmlformats.org/officeDocument/2006/relationships/image" Target="../media/image22.png"/><Relationship Id="rId12" Type="http://schemas.openxmlformats.org/officeDocument/2006/relationships/image" Target="../media/image27.svg"/><Relationship Id="rId2" Type="http://schemas.openxmlformats.org/officeDocument/2006/relationships/notesSlide" Target="../notesSlides/notesSlide10.xml"/><Relationship Id="rId1" Type="http://schemas.openxmlformats.org/officeDocument/2006/relationships/slideLayout" Target="../slideLayouts/slideLayout13.xml"/><Relationship Id="rId6" Type="http://schemas.openxmlformats.org/officeDocument/2006/relationships/image" Target="../media/image21.svg"/><Relationship Id="rId11" Type="http://schemas.openxmlformats.org/officeDocument/2006/relationships/image" Target="../media/image26.png"/><Relationship Id="rId5" Type="http://schemas.openxmlformats.org/officeDocument/2006/relationships/image" Target="../media/image20.png"/><Relationship Id="rId10" Type="http://schemas.openxmlformats.org/officeDocument/2006/relationships/image" Target="../media/image25.svg"/><Relationship Id="rId4" Type="http://schemas.openxmlformats.org/officeDocument/2006/relationships/image" Target="../media/image19.svg"/><Relationship Id="rId9" Type="http://schemas.openxmlformats.org/officeDocument/2006/relationships/image" Target="../media/image24.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2.xml"/><Relationship Id="rId1" Type="http://schemas.openxmlformats.org/officeDocument/2006/relationships/slideLayout" Target="../slideLayouts/slideLayout13.xml"/><Relationship Id="rId4" Type="http://schemas.microsoft.com/office/2007/relationships/hdphoto" Target="../media/hdphoto1.wdp"/></Relationships>
</file>

<file path=ppt/slides/_rels/slide13.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7.xml"/><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8.xml"/><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9.xml"/><Relationship Id="rId1" Type="http://schemas.openxmlformats.org/officeDocument/2006/relationships/slideLayout" Target="../slideLayouts/slideLayout13.xml"/><Relationship Id="rId4" Type="http://schemas.openxmlformats.org/officeDocument/2006/relationships/image" Target="../media/image35.png"/></Relationships>
</file>

<file path=ppt/slides/_rels/slide2.xml.rels><?xml version="1.0" encoding="UTF-8" standalone="yes"?>
<Relationships xmlns="http://schemas.openxmlformats.org/package/2006/relationships"><Relationship Id="rId8" Type="http://schemas.openxmlformats.org/officeDocument/2006/relationships/image" Target="../media/image8.svg"/><Relationship Id="rId3" Type="http://schemas.openxmlformats.org/officeDocument/2006/relationships/image" Target="../media/image3.jpeg"/><Relationship Id="rId7"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13.xml"/><Relationship Id="rId6" Type="http://schemas.openxmlformats.org/officeDocument/2006/relationships/image" Target="../media/image6.svg"/><Relationship Id="rId11" Type="http://schemas.openxmlformats.org/officeDocument/2006/relationships/image" Target="../media/image11.png"/><Relationship Id="rId5" Type="http://schemas.openxmlformats.org/officeDocument/2006/relationships/image" Target="../media/image5.png"/><Relationship Id="rId10" Type="http://schemas.openxmlformats.org/officeDocument/2006/relationships/image" Target="../media/image10.svg"/><Relationship Id="rId4" Type="http://schemas.openxmlformats.org/officeDocument/2006/relationships/image" Target="../media/image4.jpeg"/><Relationship Id="rId9" Type="http://schemas.openxmlformats.org/officeDocument/2006/relationships/image" Target="../media/image9.png"/></Relationships>
</file>

<file path=ppt/slides/_rels/slide20.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0.xml"/><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1.xml"/><Relationship Id="rId1" Type="http://schemas.openxmlformats.org/officeDocument/2006/relationships/slideLayout" Target="../slideLayouts/slideLayout13.xml"/><Relationship Id="rId4" Type="http://schemas.openxmlformats.org/officeDocument/2006/relationships/image" Target="../media/image37.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13.xml"/><Relationship Id="rId5" Type="http://schemas.openxmlformats.org/officeDocument/2006/relationships/image" Target="../media/image10.svg"/><Relationship Id="rId4" Type="http://schemas.openxmlformats.org/officeDocument/2006/relationships/image" Target="../media/image9.png"/></Relationships>
</file>

<file path=ppt/slides/_rels/slide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xml"/><Relationship Id="rId1" Type="http://schemas.openxmlformats.org/officeDocument/2006/relationships/slideLayout" Target="../slideLayouts/slideLayout13.xml"/><Relationship Id="rId6" Type="http://schemas.openxmlformats.org/officeDocument/2006/relationships/image" Target="../media/image15.svg"/><Relationship Id="rId5" Type="http://schemas.openxmlformats.org/officeDocument/2006/relationships/image" Target="../media/image14.png"/><Relationship Id="rId4" Type="http://schemas.openxmlformats.org/officeDocument/2006/relationships/image" Target="../media/image13.sv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tângulo 3">
            <a:extLst>
              <a:ext uri="{FF2B5EF4-FFF2-40B4-BE49-F238E27FC236}">
                <a16:creationId xmlns:a16="http://schemas.microsoft.com/office/drawing/2014/main" id="{73E7D5E1-6EE4-1A2E-0EC8-701227E0F949}"/>
              </a:ext>
            </a:extLst>
          </p:cNvPr>
          <p:cNvSpPr/>
          <p:nvPr/>
        </p:nvSpPr>
        <p:spPr>
          <a:xfrm>
            <a:off x="0" y="1787538"/>
            <a:ext cx="9144000" cy="2391824"/>
          </a:xfrm>
          <a:prstGeom prst="rect">
            <a:avLst/>
          </a:prstGeom>
          <a:solidFill>
            <a:schemeClr val="accent2">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6" name="Título 5">
            <a:extLst>
              <a:ext uri="{FF2B5EF4-FFF2-40B4-BE49-F238E27FC236}">
                <a16:creationId xmlns:a16="http://schemas.microsoft.com/office/drawing/2014/main" id="{0C168EA6-A49A-2316-3C11-CF68A58AF39C}"/>
              </a:ext>
            </a:extLst>
          </p:cNvPr>
          <p:cNvSpPr>
            <a:spLocks noGrp="1"/>
          </p:cNvSpPr>
          <p:nvPr>
            <p:ph type="ctrTitle"/>
          </p:nvPr>
        </p:nvSpPr>
        <p:spPr>
          <a:xfrm>
            <a:off x="1083894" y="2088100"/>
            <a:ext cx="6976213" cy="1790700"/>
          </a:xfrm>
        </p:spPr>
        <p:txBody>
          <a:bodyPr>
            <a:noAutofit/>
          </a:bodyPr>
          <a:lstStyle/>
          <a:p>
            <a:pPr algn="l"/>
            <a:r>
              <a:rPr lang="en-GB" noProof="0" dirty="0">
                <a:solidFill>
                  <a:schemeClr val="bg1"/>
                </a:solidFill>
              </a:rPr>
              <a:t>ESG &amp; Climate Impacts on Real Estate Valuation</a:t>
            </a:r>
            <a:endParaRPr lang="en-US" noProof="0" dirty="0">
              <a:solidFill>
                <a:schemeClr val="bg1"/>
              </a:solidFill>
            </a:endParaRPr>
          </a:p>
        </p:txBody>
      </p:sp>
      <p:sp>
        <p:nvSpPr>
          <p:cNvPr id="7" name="Retângulo 6">
            <a:extLst>
              <a:ext uri="{FF2B5EF4-FFF2-40B4-BE49-F238E27FC236}">
                <a16:creationId xmlns:a16="http://schemas.microsoft.com/office/drawing/2014/main" id="{365ABFEF-FAED-1619-8EDE-04F2A7F9E45F}"/>
              </a:ext>
            </a:extLst>
          </p:cNvPr>
          <p:cNvSpPr/>
          <p:nvPr/>
        </p:nvSpPr>
        <p:spPr>
          <a:xfrm>
            <a:off x="0" y="4179362"/>
            <a:ext cx="9155586" cy="1001215"/>
          </a:xfrm>
          <a:prstGeom prst="rect">
            <a:avLst/>
          </a:prstGeom>
          <a:solidFill>
            <a:schemeClr val="accent2">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pt-PT" sz="1400" dirty="0"/>
          </a:p>
        </p:txBody>
      </p:sp>
      <p:sp>
        <p:nvSpPr>
          <p:cNvPr id="12" name="Título 5">
            <a:extLst>
              <a:ext uri="{FF2B5EF4-FFF2-40B4-BE49-F238E27FC236}">
                <a16:creationId xmlns:a16="http://schemas.microsoft.com/office/drawing/2014/main" id="{1ED21592-FA9D-2B9B-6C38-B5B258D6BF50}"/>
              </a:ext>
            </a:extLst>
          </p:cNvPr>
          <p:cNvSpPr txBox="1">
            <a:spLocks/>
          </p:cNvSpPr>
          <p:nvPr/>
        </p:nvSpPr>
        <p:spPr>
          <a:xfrm>
            <a:off x="906036" y="5830719"/>
            <a:ext cx="7331928" cy="396611"/>
          </a:xfrm>
          <a:prstGeom prst="rect">
            <a:avLst/>
          </a:prstGeom>
        </p:spPr>
        <p:txBody>
          <a:bodyPr vert="horz" lIns="68580" tIns="34290" rIns="68580" bIns="3429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pt-PT" sz="1600" b="1" dirty="0"/>
              <a:t>Jose.soaresoliveira@millenniumbcp.pt </a:t>
            </a:r>
            <a:r>
              <a:rPr lang="en-US" sz="1600" b="1" dirty="0"/>
              <a:t>| Greece | 2025</a:t>
            </a:r>
          </a:p>
        </p:txBody>
      </p:sp>
      <p:sp>
        <p:nvSpPr>
          <p:cNvPr id="2" name="Título 5">
            <a:extLst>
              <a:ext uri="{FF2B5EF4-FFF2-40B4-BE49-F238E27FC236}">
                <a16:creationId xmlns:a16="http://schemas.microsoft.com/office/drawing/2014/main" id="{B10D6987-5D2A-793E-EDAB-4F0C02057942}"/>
              </a:ext>
            </a:extLst>
          </p:cNvPr>
          <p:cNvSpPr txBox="1">
            <a:spLocks/>
          </p:cNvSpPr>
          <p:nvPr/>
        </p:nvSpPr>
        <p:spPr>
          <a:xfrm>
            <a:off x="1083894" y="4179361"/>
            <a:ext cx="6976213" cy="1001216"/>
          </a:xfrm>
          <a:prstGeom prst="rect">
            <a:avLst/>
          </a:prstGeom>
        </p:spPr>
        <p:txBody>
          <a:bodyPr vert="horz" lIns="91440" tIns="45720" rIns="91440" bIns="45720" rtlCol="0"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l"/>
            <a:r>
              <a:rPr lang="en-GB" sz="2000" dirty="0">
                <a:solidFill>
                  <a:schemeClr val="bg1"/>
                </a:solidFill>
              </a:rPr>
              <a:t>Caetano Oliveira | </a:t>
            </a:r>
            <a:r>
              <a:rPr lang="pt-PT" sz="2000" dirty="0">
                <a:solidFill>
                  <a:schemeClr val="bg1"/>
                </a:solidFill>
              </a:rPr>
              <a:t>Millennium BCP </a:t>
            </a:r>
            <a:r>
              <a:rPr lang="pt-PT" sz="2000" dirty="0" err="1">
                <a:solidFill>
                  <a:schemeClr val="bg1"/>
                </a:solidFill>
              </a:rPr>
              <a:t>Chief</a:t>
            </a:r>
            <a:r>
              <a:rPr lang="pt-PT" sz="2000" dirty="0">
                <a:solidFill>
                  <a:schemeClr val="bg1"/>
                </a:solidFill>
              </a:rPr>
              <a:t> </a:t>
            </a:r>
            <a:r>
              <a:rPr lang="pt-PT" sz="2000" dirty="0" err="1">
                <a:solidFill>
                  <a:schemeClr val="bg1"/>
                </a:solidFill>
              </a:rPr>
              <a:t>of</a:t>
            </a:r>
            <a:r>
              <a:rPr lang="pt-PT" sz="2000" dirty="0">
                <a:solidFill>
                  <a:schemeClr val="bg1"/>
                </a:solidFill>
              </a:rPr>
              <a:t> </a:t>
            </a:r>
            <a:r>
              <a:rPr lang="pt-PT" sz="2000" dirty="0" err="1">
                <a:solidFill>
                  <a:schemeClr val="bg1"/>
                </a:solidFill>
              </a:rPr>
              <a:t>Valuation</a:t>
            </a:r>
            <a:r>
              <a:rPr lang="pt-PT" sz="2000" dirty="0">
                <a:solidFill>
                  <a:schemeClr val="bg1"/>
                </a:solidFill>
              </a:rPr>
              <a:t> </a:t>
            </a:r>
            <a:r>
              <a:rPr lang="pt-PT" sz="2000" dirty="0" err="1">
                <a:solidFill>
                  <a:schemeClr val="bg1"/>
                </a:solidFill>
              </a:rPr>
              <a:t>Officer</a:t>
            </a:r>
            <a:endParaRPr lang="pt-PT" sz="2000" dirty="0">
              <a:solidFill>
                <a:schemeClr val="bg1"/>
              </a:solidFill>
            </a:endParaRPr>
          </a:p>
        </p:txBody>
      </p:sp>
    </p:spTree>
    <p:extLst>
      <p:ext uri="{BB962C8B-B14F-4D97-AF65-F5344CB8AC3E}">
        <p14:creationId xmlns:p14="http://schemas.microsoft.com/office/powerpoint/2010/main" val="76440069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0DC747-674E-BD0F-1403-CAC74B2267D4}"/>
            </a:ext>
          </a:extLst>
        </p:cNvPr>
        <p:cNvGrpSpPr/>
        <p:nvPr/>
      </p:nvGrpSpPr>
      <p:grpSpPr>
        <a:xfrm>
          <a:off x="0" y="0"/>
          <a:ext cx="0" cy="0"/>
          <a:chOff x="0" y="0"/>
          <a:chExt cx="0" cy="0"/>
        </a:xfrm>
      </p:grpSpPr>
      <p:sp>
        <p:nvSpPr>
          <p:cNvPr id="3" name="Text Placeholder 2">
            <a:extLst>
              <a:ext uri="{FF2B5EF4-FFF2-40B4-BE49-F238E27FC236}">
                <a16:creationId xmlns:a16="http://schemas.microsoft.com/office/drawing/2014/main" id="{6A07312F-1852-4D2D-A48C-06D36F3FA50A}"/>
              </a:ext>
            </a:extLst>
          </p:cNvPr>
          <p:cNvSpPr>
            <a:spLocks noGrp="1"/>
          </p:cNvSpPr>
          <p:nvPr>
            <p:ph type="body" idx="10"/>
          </p:nvPr>
        </p:nvSpPr>
        <p:spPr>
          <a:xfrm>
            <a:off x="695480" y="138451"/>
            <a:ext cx="3868340" cy="374072"/>
          </a:xfrm>
        </p:spPr>
        <p:txBody>
          <a:bodyPr/>
          <a:lstStyle/>
          <a:p>
            <a:r>
              <a:rPr lang="en-GB" b="1" dirty="0"/>
              <a:t>Minimum Data Package</a:t>
            </a:r>
          </a:p>
        </p:txBody>
      </p:sp>
      <p:sp>
        <p:nvSpPr>
          <p:cNvPr id="6" name="Slide Number Placeholder 2">
            <a:extLst>
              <a:ext uri="{FF2B5EF4-FFF2-40B4-BE49-F238E27FC236}">
                <a16:creationId xmlns:a16="http://schemas.microsoft.com/office/drawing/2014/main" id="{40C96664-7DB0-1C79-BE71-6E581A7F6CD6}"/>
              </a:ext>
            </a:extLst>
          </p:cNvPr>
          <p:cNvSpPr txBox="1">
            <a:spLocks/>
          </p:cNvSpPr>
          <p:nvPr/>
        </p:nvSpPr>
        <p:spPr>
          <a:xfrm>
            <a:off x="6553200" y="6356350"/>
            <a:ext cx="2133600" cy="365125"/>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C1FF6DA9-008F-8B48-92A6-B652298478BF}" type="slidenum">
              <a:rPr lang="en-US" sz="1200" b="1" smtClean="0"/>
              <a:pPr algn="r"/>
              <a:t>10</a:t>
            </a:fld>
            <a:endParaRPr lang="en-US" sz="1200" b="1" dirty="0"/>
          </a:p>
        </p:txBody>
      </p:sp>
      <p:sp>
        <p:nvSpPr>
          <p:cNvPr id="15" name="Title 1">
            <a:extLst>
              <a:ext uri="{FF2B5EF4-FFF2-40B4-BE49-F238E27FC236}">
                <a16:creationId xmlns:a16="http://schemas.microsoft.com/office/drawing/2014/main" id="{A28C0F10-4D3E-8618-B892-BCBF1CFD6EDB}"/>
              </a:ext>
            </a:extLst>
          </p:cNvPr>
          <p:cNvSpPr txBox="1">
            <a:spLocks/>
          </p:cNvSpPr>
          <p:nvPr/>
        </p:nvSpPr>
        <p:spPr>
          <a:xfrm>
            <a:off x="121920" y="124786"/>
            <a:ext cx="609600" cy="369449"/>
          </a:xfrm>
          <a:prstGeom prst="rect">
            <a:avLst/>
          </a:prstGeom>
          <a:solidFill>
            <a:srgbClr val="E6B9B8"/>
          </a:solidFill>
          <a:ln>
            <a:solidFill>
              <a:srgbClr val="E6B9B8"/>
            </a:solidFill>
          </a:ln>
        </p:spPr>
        <p:txBody>
          <a:bodyPr anchor="ct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r>
              <a:rPr lang="en-GB" sz="1800" b="1" dirty="0">
                <a:solidFill>
                  <a:schemeClr val="tx2"/>
                </a:solidFill>
                <a:latin typeface="+mn-lt"/>
                <a:ea typeface="+mn-ea"/>
                <a:cs typeface="+mn-cs"/>
              </a:rPr>
              <a:t>9</a:t>
            </a:r>
          </a:p>
        </p:txBody>
      </p:sp>
      <p:grpSp>
        <p:nvGrpSpPr>
          <p:cNvPr id="24" name="Group 23">
            <a:extLst>
              <a:ext uri="{FF2B5EF4-FFF2-40B4-BE49-F238E27FC236}">
                <a16:creationId xmlns:a16="http://schemas.microsoft.com/office/drawing/2014/main" id="{6695B7C4-B94A-E3CF-C928-11E20EAA9805}"/>
              </a:ext>
            </a:extLst>
          </p:cNvPr>
          <p:cNvGrpSpPr/>
          <p:nvPr/>
        </p:nvGrpSpPr>
        <p:grpSpPr>
          <a:xfrm>
            <a:off x="465416" y="1775812"/>
            <a:ext cx="8213168" cy="2836185"/>
            <a:chOff x="465416" y="1775812"/>
            <a:chExt cx="8213168" cy="3443954"/>
          </a:xfrm>
        </p:grpSpPr>
        <p:grpSp>
          <p:nvGrpSpPr>
            <p:cNvPr id="20" name="Group 19">
              <a:extLst>
                <a:ext uri="{FF2B5EF4-FFF2-40B4-BE49-F238E27FC236}">
                  <a16:creationId xmlns:a16="http://schemas.microsoft.com/office/drawing/2014/main" id="{5EE7D16E-5806-6972-D3BB-A61AFF70DD66}"/>
                </a:ext>
              </a:extLst>
            </p:cNvPr>
            <p:cNvGrpSpPr/>
            <p:nvPr/>
          </p:nvGrpSpPr>
          <p:grpSpPr>
            <a:xfrm>
              <a:off x="465416" y="1775812"/>
              <a:ext cx="8213168" cy="3443954"/>
              <a:chOff x="482600" y="1775812"/>
              <a:chExt cx="8213168" cy="3443954"/>
            </a:xfrm>
          </p:grpSpPr>
          <p:sp>
            <p:nvSpPr>
              <p:cNvPr id="2" name="Abgerundetes Rechteck 27">
                <a:extLst>
                  <a:ext uri="{FF2B5EF4-FFF2-40B4-BE49-F238E27FC236}">
                    <a16:creationId xmlns:a16="http://schemas.microsoft.com/office/drawing/2014/main" id="{A6023D52-310A-8CB3-1371-04062E354837}"/>
                  </a:ext>
                </a:extLst>
              </p:cNvPr>
              <p:cNvSpPr/>
              <p:nvPr/>
            </p:nvSpPr>
            <p:spPr>
              <a:xfrm>
                <a:off x="2151602" y="2726868"/>
                <a:ext cx="6535198" cy="656671"/>
              </a:xfrm>
              <a:prstGeom prst="roundRect">
                <a:avLst/>
              </a:prstGeom>
              <a:solidFill>
                <a:srgbClr val="EDEDED"/>
              </a:solidFill>
              <a:ln w="2951" cap="flat">
                <a:noFill/>
                <a:prstDash val="solid"/>
                <a:miter/>
              </a:ln>
            </p:spPr>
            <p:txBody>
              <a:bodyPr rot="0" spcFirstLastPara="0" vertOverflow="overflow" horzOverflow="overflow" vert="horz" wrap="square" lIns="503998" tIns="45720" rIns="90000" bIns="45720" numCol="1" spcCol="0" rtlCol="0" fromWordArt="0" anchor="ctr" anchorCtr="0" forceAA="0" compatLnSpc="1">
                <a:prstTxWarp prst="textNoShape">
                  <a:avLst/>
                </a:prstTxWarp>
                <a:noAutofit/>
              </a:bodyPr>
              <a:lstStyle/>
              <a:p>
                <a:pPr>
                  <a:defRPr sz="2000"/>
                </a:pPr>
                <a:endParaRPr lang="en-GB" b="1" dirty="0">
                  <a:cs typeface="+mj-cs"/>
                </a:endParaRPr>
              </a:p>
            </p:txBody>
          </p:sp>
          <p:sp>
            <p:nvSpPr>
              <p:cNvPr id="4" name="Freihandform 28">
                <a:extLst>
                  <a:ext uri="{FF2B5EF4-FFF2-40B4-BE49-F238E27FC236}">
                    <a16:creationId xmlns:a16="http://schemas.microsoft.com/office/drawing/2014/main" id="{51273832-C53F-7A04-E5C7-7D610C00C827}"/>
                  </a:ext>
                </a:extLst>
              </p:cNvPr>
              <p:cNvSpPr/>
              <p:nvPr/>
            </p:nvSpPr>
            <p:spPr>
              <a:xfrm>
                <a:off x="482600" y="2694034"/>
                <a:ext cx="2038658" cy="722338"/>
              </a:xfrm>
              <a:custGeom>
                <a:avLst/>
                <a:gdLst>
                  <a:gd name="connsiteX0" fmla="*/ 680 w 1973925"/>
                  <a:gd name="connsiteY0" fmla="*/ 231641 h 1407633"/>
                  <a:gd name="connsiteX1" fmla="*/ 0 w 1973925"/>
                  <a:gd name="connsiteY1" fmla="*/ 1174574 h 1407633"/>
                  <a:gd name="connsiteX2" fmla="*/ 231641 w 1973925"/>
                  <a:gd name="connsiteY2" fmla="*/ 1406570 h 1407633"/>
                  <a:gd name="connsiteX3" fmla="*/ 1741251 w 1973925"/>
                  <a:gd name="connsiteY3" fmla="*/ 1407634 h 1407633"/>
                  <a:gd name="connsiteX4" fmla="*/ 1973246 w 1973925"/>
                  <a:gd name="connsiteY4" fmla="*/ 1175993 h 1407633"/>
                  <a:gd name="connsiteX5" fmla="*/ 1973926 w 1973925"/>
                  <a:gd name="connsiteY5" fmla="*/ 233059 h 1407633"/>
                  <a:gd name="connsiteX6" fmla="*/ 1742255 w 1973925"/>
                  <a:gd name="connsiteY6" fmla="*/ 1064 h 1407633"/>
                  <a:gd name="connsiteX7" fmla="*/ 232646 w 1973925"/>
                  <a:gd name="connsiteY7" fmla="*/ 0 h 1407633"/>
                  <a:gd name="connsiteX8" fmla="*/ 680 w 1973925"/>
                  <a:gd name="connsiteY8" fmla="*/ 231641 h 14076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73925" h="1407633">
                    <a:moveTo>
                      <a:pt x="680" y="231641"/>
                    </a:moveTo>
                    <a:lnTo>
                      <a:pt x="0" y="1174574"/>
                    </a:lnTo>
                    <a:cubicBezTo>
                      <a:pt x="-89" y="1302614"/>
                      <a:pt x="103631" y="1406481"/>
                      <a:pt x="231641" y="1406570"/>
                    </a:cubicBezTo>
                    <a:lnTo>
                      <a:pt x="1741251" y="1407634"/>
                    </a:lnTo>
                    <a:cubicBezTo>
                      <a:pt x="1869290" y="1407722"/>
                      <a:pt x="1973157" y="1304003"/>
                      <a:pt x="1973246" y="1175993"/>
                    </a:cubicBezTo>
                    <a:lnTo>
                      <a:pt x="1973926" y="233059"/>
                    </a:lnTo>
                    <a:cubicBezTo>
                      <a:pt x="1974014" y="105020"/>
                      <a:pt x="1870295" y="1153"/>
                      <a:pt x="1742255" y="1064"/>
                    </a:cubicBezTo>
                    <a:lnTo>
                      <a:pt x="232646" y="0"/>
                    </a:lnTo>
                    <a:cubicBezTo>
                      <a:pt x="104606" y="-118"/>
                      <a:pt x="768" y="103602"/>
                      <a:pt x="680" y="231641"/>
                    </a:cubicBezTo>
                    <a:close/>
                  </a:path>
                </a:pathLst>
              </a:custGeom>
              <a:solidFill>
                <a:srgbClr val="D17F7D"/>
              </a:solidFill>
              <a:ln w="2951" cap="flat">
                <a:noFill/>
                <a:prstDash val="solid"/>
                <a:miter/>
              </a:ln>
            </p:spPr>
            <p:txBody>
              <a:bodyPr lIns="684000" rtlCol="0" anchor="ctr"/>
              <a:lstStyle/>
              <a:p>
                <a:r>
                  <a:rPr lang="en-GB" sz="1600" b="1" dirty="0">
                    <a:solidFill>
                      <a:schemeClr val="bg1"/>
                    </a:solidFill>
                  </a:rPr>
                  <a:t>Location</a:t>
                </a:r>
                <a:endParaRPr lang="en-US" sz="1600" b="1" dirty="0">
                  <a:solidFill>
                    <a:schemeClr val="bg1"/>
                  </a:solidFill>
                </a:endParaRPr>
              </a:p>
            </p:txBody>
          </p:sp>
          <p:sp>
            <p:nvSpPr>
              <p:cNvPr id="5" name="Abgerundetes Rechteck 29">
                <a:extLst>
                  <a:ext uri="{FF2B5EF4-FFF2-40B4-BE49-F238E27FC236}">
                    <a16:creationId xmlns:a16="http://schemas.microsoft.com/office/drawing/2014/main" id="{09CEBD58-F487-C749-D9A8-A95165093271}"/>
                  </a:ext>
                </a:extLst>
              </p:cNvPr>
              <p:cNvSpPr/>
              <p:nvPr/>
            </p:nvSpPr>
            <p:spPr>
              <a:xfrm>
                <a:off x="2151602" y="3645090"/>
                <a:ext cx="6535198" cy="656671"/>
              </a:xfrm>
              <a:prstGeom prst="roundRect">
                <a:avLst/>
              </a:prstGeom>
              <a:solidFill>
                <a:srgbClr val="EDEDED"/>
              </a:solidFill>
              <a:ln w="2951" cap="flat">
                <a:noFill/>
                <a:prstDash val="solid"/>
                <a:miter/>
              </a:ln>
            </p:spPr>
            <p:txBody>
              <a:bodyPr rot="0" spcFirstLastPara="0" vertOverflow="overflow" horzOverflow="overflow" vert="horz" wrap="square" lIns="503998" tIns="45720" rIns="90000" bIns="45720" numCol="1" spcCol="0" rtlCol="0" fromWordArt="0" anchor="ctr" anchorCtr="0" forceAA="0" compatLnSpc="1">
                <a:prstTxWarp prst="textNoShape">
                  <a:avLst/>
                </a:prstTxWarp>
                <a:noAutofit/>
              </a:bodyPr>
              <a:lstStyle/>
              <a:p>
                <a:pPr>
                  <a:lnSpc>
                    <a:spcPts val="1867"/>
                  </a:lnSpc>
                </a:pPr>
                <a:r>
                  <a:rPr lang="en-GB" b="1" dirty="0">
                    <a:cs typeface="+mj-cs"/>
                  </a:rPr>
                  <a:t>Premiums, exclusions</a:t>
                </a:r>
              </a:p>
            </p:txBody>
          </p:sp>
          <p:sp>
            <p:nvSpPr>
              <p:cNvPr id="7" name="Freihandform 30">
                <a:extLst>
                  <a:ext uri="{FF2B5EF4-FFF2-40B4-BE49-F238E27FC236}">
                    <a16:creationId xmlns:a16="http://schemas.microsoft.com/office/drawing/2014/main" id="{7ADA2846-5A8D-D45D-4442-B01CD74FAEBA}"/>
                  </a:ext>
                </a:extLst>
              </p:cNvPr>
              <p:cNvSpPr/>
              <p:nvPr/>
            </p:nvSpPr>
            <p:spPr>
              <a:xfrm>
                <a:off x="482600" y="3612256"/>
                <a:ext cx="2038658" cy="722338"/>
              </a:xfrm>
              <a:custGeom>
                <a:avLst/>
                <a:gdLst>
                  <a:gd name="connsiteX0" fmla="*/ 680 w 1973925"/>
                  <a:gd name="connsiteY0" fmla="*/ 231641 h 1407633"/>
                  <a:gd name="connsiteX1" fmla="*/ 0 w 1973925"/>
                  <a:gd name="connsiteY1" fmla="*/ 1174574 h 1407633"/>
                  <a:gd name="connsiteX2" fmla="*/ 231641 w 1973925"/>
                  <a:gd name="connsiteY2" fmla="*/ 1406570 h 1407633"/>
                  <a:gd name="connsiteX3" fmla="*/ 1741251 w 1973925"/>
                  <a:gd name="connsiteY3" fmla="*/ 1407634 h 1407633"/>
                  <a:gd name="connsiteX4" fmla="*/ 1973246 w 1973925"/>
                  <a:gd name="connsiteY4" fmla="*/ 1175993 h 1407633"/>
                  <a:gd name="connsiteX5" fmla="*/ 1973926 w 1973925"/>
                  <a:gd name="connsiteY5" fmla="*/ 233059 h 1407633"/>
                  <a:gd name="connsiteX6" fmla="*/ 1742255 w 1973925"/>
                  <a:gd name="connsiteY6" fmla="*/ 1064 h 1407633"/>
                  <a:gd name="connsiteX7" fmla="*/ 232646 w 1973925"/>
                  <a:gd name="connsiteY7" fmla="*/ 0 h 1407633"/>
                  <a:gd name="connsiteX8" fmla="*/ 680 w 1973925"/>
                  <a:gd name="connsiteY8" fmla="*/ 231641 h 14076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73925" h="1407633">
                    <a:moveTo>
                      <a:pt x="680" y="231641"/>
                    </a:moveTo>
                    <a:lnTo>
                      <a:pt x="0" y="1174574"/>
                    </a:lnTo>
                    <a:cubicBezTo>
                      <a:pt x="-89" y="1302614"/>
                      <a:pt x="103631" y="1406481"/>
                      <a:pt x="231641" y="1406570"/>
                    </a:cubicBezTo>
                    <a:lnTo>
                      <a:pt x="1741251" y="1407634"/>
                    </a:lnTo>
                    <a:cubicBezTo>
                      <a:pt x="1869290" y="1407722"/>
                      <a:pt x="1973157" y="1304003"/>
                      <a:pt x="1973246" y="1175993"/>
                    </a:cubicBezTo>
                    <a:lnTo>
                      <a:pt x="1973926" y="233059"/>
                    </a:lnTo>
                    <a:cubicBezTo>
                      <a:pt x="1974014" y="105020"/>
                      <a:pt x="1870295" y="1153"/>
                      <a:pt x="1742255" y="1064"/>
                    </a:cubicBezTo>
                    <a:lnTo>
                      <a:pt x="232646" y="0"/>
                    </a:lnTo>
                    <a:cubicBezTo>
                      <a:pt x="104606" y="-118"/>
                      <a:pt x="768" y="103602"/>
                      <a:pt x="680" y="231641"/>
                    </a:cubicBezTo>
                    <a:close/>
                  </a:path>
                </a:pathLst>
              </a:custGeom>
              <a:solidFill>
                <a:srgbClr val="D17F7D"/>
              </a:solidFill>
              <a:ln w="2951" cap="flat">
                <a:noFill/>
                <a:prstDash val="solid"/>
                <a:miter/>
              </a:ln>
            </p:spPr>
            <p:txBody>
              <a:bodyPr lIns="684000" rtlCol="0" anchor="ctr"/>
              <a:lstStyle/>
              <a:p>
                <a:r>
                  <a:rPr lang="en-GB" sz="1600" b="1" dirty="0">
                    <a:solidFill>
                      <a:schemeClr val="bg1"/>
                    </a:solidFill>
                  </a:rPr>
                  <a:t>Insurance</a:t>
                </a:r>
                <a:endParaRPr lang="en-US" sz="1600" b="1" dirty="0">
                  <a:solidFill>
                    <a:schemeClr val="bg1"/>
                  </a:solidFill>
                </a:endParaRPr>
              </a:p>
            </p:txBody>
          </p:sp>
          <p:pic>
            <p:nvPicPr>
              <p:cNvPr id="8" name="Grafik 35">
                <a:extLst>
                  <a:ext uri="{FF2B5EF4-FFF2-40B4-BE49-F238E27FC236}">
                    <a16:creationId xmlns:a16="http://schemas.microsoft.com/office/drawing/2014/main" id="{39569255-1A7C-D528-7BBE-82CEF401900C}"/>
                  </a:ext>
                </a:extLst>
              </p:cNvPr>
              <p:cNvPicPr>
                <a:picLocks noChangeAspect="1"/>
              </p:cNvPicPr>
              <p:nvPr/>
            </p:nvPicPr>
            <p:blipFill>
              <a:blip r:embed="rId3">
                <a:extLst>
                  <a:ext uri="{96DAC541-7B7A-43D3-8B79-37D633B846F1}">
                    <asvg:svgBlip xmlns:asvg="http://schemas.microsoft.com/office/drawing/2016/SVG/main" r:embed="rId4"/>
                  </a:ext>
                </a:extLst>
              </a:blip>
              <a:srcRect l="17679" t="12819" r="17565" b="24359"/>
              <a:stretch/>
            </p:blipFill>
            <p:spPr>
              <a:xfrm>
                <a:off x="663194" y="4698259"/>
                <a:ext cx="323685" cy="386777"/>
              </a:xfrm>
              <a:prstGeom prst="rect">
                <a:avLst/>
              </a:prstGeom>
            </p:spPr>
          </p:pic>
          <p:pic>
            <p:nvPicPr>
              <p:cNvPr id="9" name="Grafik 36">
                <a:extLst>
                  <a:ext uri="{FF2B5EF4-FFF2-40B4-BE49-F238E27FC236}">
                    <a16:creationId xmlns:a16="http://schemas.microsoft.com/office/drawing/2014/main" id="{FA4393EA-FF6D-D61C-AD93-638D1E467052}"/>
                  </a:ext>
                </a:extLst>
              </p:cNvPr>
              <p:cNvPicPr>
                <a:picLocks noChangeAspect="1"/>
              </p:cNvPicPr>
              <p:nvPr/>
            </p:nvPicPr>
            <p:blipFill>
              <a:blip r:embed="rId5">
                <a:extLst>
                  <a:ext uri="{96DAC541-7B7A-43D3-8B79-37D633B846F1}">
                    <asvg:svgBlip xmlns:asvg="http://schemas.microsoft.com/office/drawing/2016/SVG/main" r:embed="rId6"/>
                  </a:ext>
                </a:extLst>
              </a:blip>
              <a:srcRect l="6585" t="7230" r="6249" b="19154"/>
              <a:stretch/>
            </p:blipFill>
            <p:spPr>
              <a:xfrm>
                <a:off x="639127" y="1943593"/>
                <a:ext cx="371818" cy="386777"/>
              </a:xfrm>
              <a:prstGeom prst="rect">
                <a:avLst/>
              </a:prstGeom>
            </p:spPr>
          </p:pic>
          <p:pic>
            <p:nvPicPr>
              <p:cNvPr id="10" name="Grafik 37">
                <a:extLst>
                  <a:ext uri="{FF2B5EF4-FFF2-40B4-BE49-F238E27FC236}">
                    <a16:creationId xmlns:a16="http://schemas.microsoft.com/office/drawing/2014/main" id="{084A3D15-BEED-02D4-B55A-B6ED0550A0C9}"/>
                  </a:ext>
                </a:extLst>
              </p:cNvPr>
              <p:cNvPicPr>
                <a:picLocks noChangeAspect="1"/>
              </p:cNvPicPr>
              <p:nvPr/>
            </p:nvPicPr>
            <p:blipFill>
              <a:blip r:embed="rId7">
                <a:extLst>
                  <a:ext uri="{96DAC541-7B7A-43D3-8B79-37D633B846F1}">
                    <asvg:svgBlip xmlns:asvg="http://schemas.microsoft.com/office/drawing/2016/SVG/main" r:embed="rId8"/>
                  </a:ext>
                </a:extLst>
              </a:blip>
              <a:srcRect l="7346" t="9113" r="5726" b="19296"/>
              <a:stretch/>
            </p:blipFill>
            <p:spPr>
              <a:xfrm>
                <a:off x="663194" y="2861814"/>
                <a:ext cx="278902" cy="386777"/>
              </a:xfrm>
              <a:prstGeom prst="rect">
                <a:avLst/>
              </a:prstGeom>
            </p:spPr>
          </p:pic>
          <p:pic>
            <p:nvPicPr>
              <p:cNvPr id="11" name="Grafik 39">
                <a:extLst>
                  <a:ext uri="{FF2B5EF4-FFF2-40B4-BE49-F238E27FC236}">
                    <a16:creationId xmlns:a16="http://schemas.microsoft.com/office/drawing/2014/main" id="{C2361FF5-8D55-4BB2-9068-E937A65DDC45}"/>
                  </a:ext>
                </a:extLst>
              </p:cNvPr>
              <p:cNvPicPr>
                <a:picLocks noChangeAspect="1"/>
              </p:cNvPicPr>
              <p:nvPr/>
            </p:nvPicPr>
            <p:blipFill>
              <a:blip r:embed="rId9">
                <a:extLst>
                  <a:ext uri="{96DAC541-7B7A-43D3-8B79-37D633B846F1}">
                    <asvg:svgBlip xmlns:asvg="http://schemas.microsoft.com/office/drawing/2016/SVG/main" r:embed="rId10"/>
                  </a:ext>
                </a:extLst>
              </a:blip>
              <a:srcRect l="1" t="6405" r="-1545" b="24036"/>
              <a:stretch/>
            </p:blipFill>
            <p:spPr>
              <a:xfrm>
                <a:off x="603692" y="3780825"/>
                <a:ext cx="442689" cy="385200"/>
              </a:xfrm>
              <a:prstGeom prst="rect">
                <a:avLst/>
              </a:prstGeom>
            </p:spPr>
          </p:pic>
          <p:sp>
            <p:nvSpPr>
              <p:cNvPr id="12" name="Abgerundetes Rechteck 5">
                <a:extLst>
                  <a:ext uri="{FF2B5EF4-FFF2-40B4-BE49-F238E27FC236}">
                    <a16:creationId xmlns:a16="http://schemas.microsoft.com/office/drawing/2014/main" id="{0ECED904-3156-A99F-6424-FA09B3808666}"/>
                  </a:ext>
                </a:extLst>
              </p:cNvPr>
              <p:cNvSpPr/>
              <p:nvPr/>
            </p:nvSpPr>
            <p:spPr>
              <a:xfrm>
                <a:off x="2151602" y="1808646"/>
                <a:ext cx="6544166" cy="656671"/>
              </a:xfrm>
              <a:prstGeom prst="roundRect">
                <a:avLst/>
              </a:prstGeom>
              <a:solidFill>
                <a:srgbClr val="EDEDED"/>
              </a:solidFill>
              <a:ln w="2951" cap="flat">
                <a:noFill/>
                <a:prstDash val="solid"/>
                <a:miter/>
              </a:ln>
            </p:spPr>
            <p:txBody>
              <a:bodyPr rot="0" spcFirstLastPara="0" vertOverflow="overflow" horzOverflow="overflow" vert="horz" wrap="square" lIns="503998" tIns="45720" rIns="90000" bIns="45720" numCol="1" spcCol="0" rtlCol="0" fromWordArt="0" anchor="ctr" anchorCtr="0" forceAA="0" compatLnSpc="1">
                <a:prstTxWarp prst="textNoShape">
                  <a:avLst/>
                </a:prstTxWarp>
                <a:noAutofit/>
              </a:bodyPr>
              <a:lstStyle/>
              <a:p>
                <a:pPr>
                  <a:lnSpc>
                    <a:spcPts val="1867"/>
                  </a:lnSpc>
                  <a:defRPr/>
                </a:pPr>
                <a:r>
                  <a:rPr lang="en-GB" b="1" dirty="0">
                    <a:cs typeface="+mj-cs"/>
                  </a:rPr>
                  <a:t>EPC, construction type, certifications</a:t>
                </a:r>
              </a:p>
            </p:txBody>
          </p:sp>
          <p:sp>
            <p:nvSpPr>
              <p:cNvPr id="13" name="Freihandform 7">
                <a:extLst>
                  <a:ext uri="{FF2B5EF4-FFF2-40B4-BE49-F238E27FC236}">
                    <a16:creationId xmlns:a16="http://schemas.microsoft.com/office/drawing/2014/main" id="{A4DE1F87-E088-F661-C231-1807AAA7F2BD}"/>
                  </a:ext>
                </a:extLst>
              </p:cNvPr>
              <p:cNvSpPr/>
              <p:nvPr/>
            </p:nvSpPr>
            <p:spPr>
              <a:xfrm>
                <a:off x="482600" y="1775812"/>
                <a:ext cx="2038658" cy="722338"/>
              </a:xfrm>
              <a:custGeom>
                <a:avLst/>
                <a:gdLst>
                  <a:gd name="connsiteX0" fmla="*/ 680 w 1973925"/>
                  <a:gd name="connsiteY0" fmla="*/ 231641 h 1407633"/>
                  <a:gd name="connsiteX1" fmla="*/ 0 w 1973925"/>
                  <a:gd name="connsiteY1" fmla="*/ 1174574 h 1407633"/>
                  <a:gd name="connsiteX2" fmla="*/ 231641 w 1973925"/>
                  <a:gd name="connsiteY2" fmla="*/ 1406570 h 1407633"/>
                  <a:gd name="connsiteX3" fmla="*/ 1741251 w 1973925"/>
                  <a:gd name="connsiteY3" fmla="*/ 1407634 h 1407633"/>
                  <a:gd name="connsiteX4" fmla="*/ 1973246 w 1973925"/>
                  <a:gd name="connsiteY4" fmla="*/ 1175993 h 1407633"/>
                  <a:gd name="connsiteX5" fmla="*/ 1973926 w 1973925"/>
                  <a:gd name="connsiteY5" fmla="*/ 233059 h 1407633"/>
                  <a:gd name="connsiteX6" fmla="*/ 1742255 w 1973925"/>
                  <a:gd name="connsiteY6" fmla="*/ 1064 h 1407633"/>
                  <a:gd name="connsiteX7" fmla="*/ 232646 w 1973925"/>
                  <a:gd name="connsiteY7" fmla="*/ 0 h 1407633"/>
                  <a:gd name="connsiteX8" fmla="*/ 680 w 1973925"/>
                  <a:gd name="connsiteY8" fmla="*/ 231641 h 14076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73925" h="1407633">
                    <a:moveTo>
                      <a:pt x="680" y="231641"/>
                    </a:moveTo>
                    <a:lnTo>
                      <a:pt x="0" y="1174574"/>
                    </a:lnTo>
                    <a:cubicBezTo>
                      <a:pt x="-89" y="1302614"/>
                      <a:pt x="103631" y="1406481"/>
                      <a:pt x="231641" y="1406570"/>
                    </a:cubicBezTo>
                    <a:lnTo>
                      <a:pt x="1741251" y="1407634"/>
                    </a:lnTo>
                    <a:cubicBezTo>
                      <a:pt x="1869290" y="1407722"/>
                      <a:pt x="1973157" y="1304003"/>
                      <a:pt x="1973246" y="1175993"/>
                    </a:cubicBezTo>
                    <a:lnTo>
                      <a:pt x="1973926" y="233059"/>
                    </a:lnTo>
                    <a:cubicBezTo>
                      <a:pt x="1974014" y="105020"/>
                      <a:pt x="1870295" y="1153"/>
                      <a:pt x="1742255" y="1064"/>
                    </a:cubicBezTo>
                    <a:lnTo>
                      <a:pt x="232646" y="0"/>
                    </a:lnTo>
                    <a:cubicBezTo>
                      <a:pt x="104606" y="-118"/>
                      <a:pt x="768" y="103602"/>
                      <a:pt x="680" y="231641"/>
                    </a:cubicBezTo>
                    <a:close/>
                  </a:path>
                </a:pathLst>
              </a:custGeom>
              <a:solidFill>
                <a:srgbClr val="D17F7D"/>
              </a:solidFill>
              <a:ln w="2951" cap="flat">
                <a:noFill/>
                <a:prstDash val="solid"/>
                <a:miter/>
              </a:ln>
            </p:spPr>
            <p:txBody>
              <a:bodyPr lIns="684000" rtlCol="0" anchor="ctr"/>
              <a:lstStyle/>
              <a:p>
                <a:r>
                  <a:rPr lang="en-GB" sz="1600" b="1" dirty="0">
                    <a:solidFill>
                      <a:schemeClr val="bg1"/>
                    </a:solidFill>
                  </a:rPr>
                  <a:t>Property</a:t>
                </a:r>
              </a:p>
            </p:txBody>
          </p:sp>
          <p:pic>
            <p:nvPicPr>
              <p:cNvPr id="16" name="Grafik 32" descr="Balkendiagramm mit Aufwärtstrend mit einfarbiger Füllung">
                <a:extLst>
                  <a:ext uri="{FF2B5EF4-FFF2-40B4-BE49-F238E27FC236}">
                    <a16:creationId xmlns:a16="http://schemas.microsoft.com/office/drawing/2014/main" id="{F31184E1-EA3D-9180-4A70-BCAF7E2B6F33}"/>
                  </a:ext>
                </a:extLst>
              </p:cNvPr>
              <p:cNvPicPr>
                <a:picLocks noChangeAspect="1"/>
              </p:cNvPicPr>
              <p:nvPr/>
            </p:nvPicPr>
            <p:blipFill rotWithShape="1">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a:stretch/>
            </p:blipFill>
            <p:spPr>
              <a:xfrm>
                <a:off x="601061" y="1890382"/>
                <a:ext cx="445320" cy="493200"/>
              </a:xfrm>
              <a:prstGeom prst="rect">
                <a:avLst/>
              </a:prstGeom>
            </p:spPr>
          </p:pic>
          <p:sp>
            <p:nvSpPr>
              <p:cNvPr id="17" name="Abgerundetes Rechteck 19">
                <a:extLst>
                  <a:ext uri="{FF2B5EF4-FFF2-40B4-BE49-F238E27FC236}">
                    <a16:creationId xmlns:a16="http://schemas.microsoft.com/office/drawing/2014/main" id="{F7B6FFDF-75CF-4C55-BC08-A369AE64355A}"/>
                  </a:ext>
                </a:extLst>
              </p:cNvPr>
              <p:cNvSpPr/>
              <p:nvPr/>
            </p:nvSpPr>
            <p:spPr>
              <a:xfrm>
                <a:off x="2164718" y="4530262"/>
                <a:ext cx="6517262" cy="656671"/>
              </a:xfrm>
              <a:prstGeom prst="roundRect">
                <a:avLst/>
              </a:prstGeom>
              <a:solidFill>
                <a:srgbClr val="EDEDED"/>
              </a:solidFill>
              <a:ln w="2951" cap="flat">
                <a:noFill/>
                <a:prstDash val="solid"/>
                <a:miter/>
              </a:ln>
            </p:spPr>
            <p:txBody>
              <a:bodyPr rot="0" spcFirstLastPara="0" vertOverflow="overflow" horzOverflow="overflow" vert="horz" wrap="square" lIns="503998" tIns="45720" rIns="90000" bIns="45720" numCol="1" spcCol="0" rtlCol="0" fromWordArt="0" anchor="ctr" anchorCtr="0" forceAA="0" compatLnSpc="1">
                <a:prstTxWarp prst="textNoShape">
                  <a:avLst/>
                </a:prstTxWarp>
                <a:noAutofit/>
              </a:bodyPr>
              <a:lstStyle/>
              <a:p>
                <a:pPr>
                  <a:lnSpc>
                    <a:spcPts val="1867"/>
                  </a:lnSpc>
                  <a:spcBef>
                    <a:spcPct val="20000"/>
                  </a:spcBef>
                  <a:defRPr/>
                </a:pPr>
                <a:r>
                  <a:rPr lang="en-GB" b="1" dirty="0">
                    <a:cs typeface="+mj-cs"/>
                  </a:rPr>
                  <a:t>CAPEX/renovation plan</a:t>
                </a:r>
              </a:p>
            </p:txBody>
          </p:sp>
          <p:sp>
            <p:nvSpPr>
              <p:cNvPr id="18" name="Freihandform 20">
                <a:extLst>
                  <a:ext uri="{FF2B5EF4-FFF2-40B4-BE49-F238E27FC236}">
                    <a16:creationId xmlns:a16="http://schemas.microsoft.com/office/drawing/2014/main" id="{3BC8C1E4-2151-A3EF-C425-BD1B362F4BAD}"/>
                  </a:ext>
                </a:extLst>
              </p:cNvPr>
              <p:cNvSpPr/>
              <p:nvPr/>
            </p:nvSpPr>
            <p:spPr>
              <a:xfrm>
                <a:off x="495716" y="4497428"/>
                <a:ext cx="2038658" cy="722338"/>
              </a:xfrm>
              <a:custGeom>
                <a:avLst/>
                <a:gdLst>
                  <a:gd name="connsiteX0" fmla="*/ 680 w 1973925"/>
                  <a:gd name="connsiteY0" fmla="*/ 231641 h 1407633"/>
                  <a:gd name="connsiteX1" fmla="*/ 0 w 1973925"/>
                  <a:gd name="connsiteY1" fmla="*/ 1174574 h 1407633"/>
                  <a:gd name="connsiteX2" fmla="*/ 231641 w 1973925"/>
                  <a:gd name="connsiteY2" fmla="*/ 1406570 h 1407633"/>
                  <a:gd name="connsiteX3" fmla="*/ 1741251 w 1973925"/>
                  <a:gd name="connsiteY3" fmla="*/ 1407634 h 1407633"/>
                  <a:gd name="connsiteX4" fmla="*/ 1973246 w 1973925"/>
                  <a:gd name="connsiteY4" fmla="*/ 1175993 h 1407633"/>
                  <a:gd name="connsiteX5" fmla="*/ 1973926 w 1973925"/>
                  <a:gd name="connsiteY5" fmla="*/ 233059 h 1407633"/>
                  <a:gd name="connsiteX6" fmla="*/ 1742255 w 1973925"/>
                  <a:gd name="connsiteY6" fmla="*/ 1064 h 1407633"/>
                  <a:gd name="connsiteX7" fmla="*/ 232646 w 1973925"/>
                  <a:gd name="connsiteY7" fmla="*/ 0 h 1407633"/>
                  <a:gd name="connsiteX8" fmla="*/ 680 w 1973925"/>
                  <a:gd name="connsiteY8" fmla="*/ 231641 h 14076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73925" h="1407633">
                    <a:moveTo>
                      <a:pt x="680" y="231641"/>
                    </a:moveTo>
                    <a:lnTo>
                      <a:pt x="0" y="1174574"/>
                    </a:lnTo>
                    <a:cubicBezTo>
                      <a:pt x="-89" y="1302614"/>
                      <a:pt x="103631" y="1406481"/>
                      <a:pt x="231641" y="1406570"/>
                    </a:cubicBezTo>
                    <a:lnTo>
                      <a:pt x="1741251" y="1407634"/>
                    </a:lnTo>
                    <a:cubicBezTo>
                      <a:pt x="1869290" y="1407722"/>
                      <a:pt x="1973157" y="1304003"/>
                      <a:pt x="1973246" y="1175993"/>
                    </a:cubicBezTo>
                    <a:lnTo>
                      <a:pt x="1973926" y="233059"/>
                    </a:lnTo>
                    <a:cubicBezTo>
                      <a:pt x="1974014" y="105020"/>
                      <a:pt x="1870295" y="1153"/>
                      <a:pt x="1742255" y="1064"/>
                    </a:cubicBezTo>
                    <a:lnTo>
                      <a:pt x="232646" y="0"/>
                    </a:lnTo>
                    <a:cubicBezTo>
                      <a:pt x="104606" y="-118"/>
                      <a:pt x="768" y="103602"/>
                      <a:pt x="680" y="231641"/>
                    </a:cubicBezTo>
                    <a:close/>
                  </a:path>
                </a:pathLst>
              </a:custGeom>
              <a:solidFill>
                <a:srgbClr val="D17F7D"/>
              </a:solidFill>
              <a:ln w="2951" cap="flat">
                <a:noFill/>
                <a:prstDash val="solid"/>
                <a:miter/>
              </a:ln>
            </p:spPr>
            <p:txBody>
              <a:bodyPr lIns="684000" rtlCol="0" anchor="ctr"/>
              <a:lstStyle/>
              <a:p>
                <a:r>
                  <a:rPr lang="en-GB" sz="1600" b="1" dirty="0">
                    <a:solidFill>
                      <a:schemeClr val="bg1"/>
                    </a:solidFill>
                  </a:rPr>
                  <a:t>Client</a:t>
                </a:r>
                <a:endParaRPr lang="en-US" sz="1600" b="1" dirty="0">
                  <a:solidFill>
                    <a:schemeClr val="bg1"/>
                  </a:solidFill>
                </a:endParaRPr>
              </a:p>
            </p:txBody>
          </p:sp>
          <p:pic>
            <p:nvPicPr>
              <p:cNvPr id="19" name="Picture 4" descr="A light bulb with a brain inside&#10;&#10;Description automatically generated">
                <a:extLst>
                  <a:ext uri="{FF2B5EF4-FFF2-40B4-BE49-F238E27FC236}">
                    <a16:creationId xmlns:a16="http://schemas.microsoft.com/office/drawing/2014/main" id="{DF456B2D-DBC9-FEC8-887A-190193DC2497}"/>
                  </a:ext>
                </a:extLst>
              </p:cNvPr>
              <p:cNvPicPr>
                <a:picLocks noChangeAspect="1" noChangeArrowheads="1"/>
              </p:cNvPicPr>
              <p:nvPr/>
            </p:nvPicPr>
            <p:blipFill rotWithShape="1">
              <a:blip r:embed="rId13">
                <a:extLst>
                  <a:ext uri="{28A0092B-C50C-407E-A947-70E740481C1C}">
                    <a14:useLocalDpi xmlns:a14="http://schemas.microsoft.com/office/drawing/2010/main" val="0"/>
                  </a:ext>
                </a:extLst>
              </a:blip>
              <a:srcRect/>
              <a:stretch/>
            </p:blipFill>
            <p:spPr bwMode="auto">
              <a:xfrm>
                <a:off x="598937" y="4611997"/>
                <a:ext cx="493200" cy="493200"/>
              </a:xfrm>
              <a:prstGeom prst="rect">
                <a:avLst/>
              </a:prstGeom>
              <a:solidFill>
                <a:srgbClr val="D17F7D"/>
              </a:solidFill>
            </p:spPr>
          </p:pic>
        </p:grpSp>
        <p:sp>
          <p:nvSpPr>
            <p:cNvPr id="23" name="TextBox 22">
              <a:extLst>
                <a:ext uri="{FF2B5EF4-FFF2-40B4-BE49-F238E27FC236}">
                  <a16:creationId xmlns:a16="http://schemas.microsoft.com/office/drawing/2014/main" id="{6DFA5860-B6C2-4036-E502-DDF12F8D82E8}"/>
                </a:ext>
              </a:extLst>
            </p:cNvPr>
            <p:cNvSpPr txBox="1"/>
            <p:nvPr/>
          </p:nvSpPr>
          <p:spPr>
            <a:xfrm>
              <a:off x="2602218" y="2845950"/>
              <a:ext cx="4001206" cy="369331"/>
            </a:xfrm>
            <a:prstGeom prst="rect">
              <a:avLst/>
            </a:prstGeom>
            <a:noFill/>
          </p:spPr>
          <p:txBody>
            <a:bodyPr wrap="square" rtlCol="0">
              <a:spAutoFit/>
            </a:bodyPr>
            <a:lstStyle/>
            <a:p>
              <a:r>
                <a:rPr lang="en-GB" b="1" dirty="0"/>
                <a:t>Flood, wildfire, heat maps</a:t>
              </a:r>
            </a:p>
          </p:txBody>
        </p:sp>
      </p:grpSp>
      <p:sp>
        <p:nvSpPr>
          <p:cNvPr id="26" name="Rectangle 25">
            <a:extLst>
              <a:ext uri="{FF2B5EF4-FFF2-40B4-BE49-F238E27FC236}">
                <a16:creationId xmlns:a16="http://schemas.microsoft.com/office/drawing/2014/main" id="{6E570B57-1CCB-95F0-5A69-BFF5944BFB16}"/>
              </a:ext>
            </a:extLst>
          </p:cNvPr>
          <p:cNvSpPr/>
          <p:nvPr/>
        </p:nvSpPr>
        <p:spPr>
          <a:xfrm>
            <a:off x="465416" y="4864608"/>
            <a:ext cx="103221" cy="372315"/>
          </a:xfrm>
          <a:prstGeom prst="rect">
            <a:avLst/>
          </a:prstGeom>
          <a:solidFill>
            <a:srgbClr val="E6B9B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9" name="Text Placeholder 2">
            <a:extLst>
              <a:ext uri="{FF2B5EF4-FFF2-40B4-BE49-F238E27FC236}">
                <a16:creationId xmlns:a16="http://schemas.microsoft.com/office/drawing/2014/main" id="{B44AB51D-3684-8B80-B23D-5D01B824C401}"/>
              </a:ext>
            </a:extLst>
          </p:cNvPr>
          <p:cNvSpPr txBox="1">
            <a:spLocks/>
          </p:cNvSpPr>
          <p:nvPr/>
        </p:nvSpPr>
        <p:spPr>
          <a:xfrm>
            <a:off x="517026" y="4862851"/>
            <a:ext cx="3868340" cy="374072"/>
          </a:xfrm>
          <a:prstGeom prst="rect">
            <a:avLst/>
          </a:prstGeom>
        </p:spPr>
        <p:txBody>
          <a:bodyPr anchor="ctr">
            <a:normAutofit/>
          </a:bodyPr>
          <a:lstStyle>
            <a:lvl1pPr marL="0" indent="0" algn="l" defTabSz="685800" rtl="0" eaLnBrk="1" latinLnBrk="0" hangingPunct="1">
              <a:lnSpc>
                <a:spcPct val="90000"/>
              </a:lnSpc>
              <a:spcBef>
                <a:spcPts val="750"/>
              </a:spcBef>
              <a:buFont typeface="Arial" panose="020B0604020202020204" pitchFamily="34" charset="0"/>
              <a:buNone/>
              <a:defRPr sz="1050" b="0" kern="1200">
                <a:solidFill>
                  <a:schemeClr val="tx2"/>
                </a:solidFill>
                <a:latin typeface="+mn-lt"/>
                <a:ea typeface="+mn-ea"/>
                <a:cs typeface="+mn-cs"/>
              </a:defRPr>
            </a:lvl1pPr>
            <a:lvl2pPr marL="342900" indent="0" algn="l" defTabSz="685800" rtl="0" eaLnBrk="1" latinLnBrk="0" hangingPunct="1">
              <a:lnSpc>
                <a:spcPct val="90000"/>
              </a:lnSpc>
              <a:spcBef>
                <a:spcPts val="375"/>
              </a:spcBef>
              <a:buFont typeface="Arial" panose="020B0604020202020204" pitchFamily="34" charset="0"/>
              <a:buNone/>
              <a:defRPr sz="1500" b="1" kern="1200">
                <a:solidFill>
                  <a:schemeClr val="tx1"/>
                </a:solidFill>
                <a:latin typeface="+mn-lt"/>
                <a:ea typeface="+mn-ea"/>
                <a:cs typeface="+mn-cs"/>
              </a:defRPr>
            </a:lvl2pPr>
            <a:lvl3pPr marL="685800" indent="0" algn="l" defTabSz="685800" rtl="0" eaLnBrk="1" latinLnBrk="0" hangingPunct="1">
              <a:lnSpc>
                <a:spcPct val="90000"/>
              </a:lnSpc>
              <a:spcBef>
                <a:spcPts val="375"/>
              </a:spcBef>
              <a:buFont typeface="Arial" panose="020B0604020202020204" pitchFamily="34" charset="0"/>
              <a:buNone/>
              <a:defRPr sz="1350" b="1" kern="1200">
                <a:solidFill>
                  <a:schemeClr val="tx1"/>
                </a:solidFill>
                <a:latin typeface="+mn-lt"/>
                <a:ea typeface="+mn-ea"/>
                <a:cs typeface="+mn-cs"/>
              </a:defRPr>
            </a:lvl3pPr>
            <a:lvl4pPr marL="1028700" indent="0" algn="l" defTabSz="685800" rtl="0" eaLnBrk="1" latinLnBrk="0" hangingPunct="1">
              <a:lnSpc>
                <a:spcPct val="90000"/>
              </a:lnSpc>
              <a:spcBef>
                <a:spcPts val="375"/>
              </a:spcBef>
              <a:buFont typeface="Arial" panose="020B0604020202020204" pitchFamily="34" charset="0"/>
              <a:buNone/>
              <a:defRPr sz="1200" b="1" kern="1200">
                <a:solidFill>
                  <a:schemeClr val="tx1"/>
                </a:solidFill>
                <a:latin typeface="+mn-lt"/>
                <a:ea typeface="+mn-ea"/>
                <a:cs typeface="+mn-cs"/>
              </a:defRPr>
            </a:lvl4pPr>
            <a:lvl5pPr marL="1371600" indent="0" algn="l" defTabSz="685800" rtl="0" eaLnBrk="1" latinLnBrk="0" hangingPunct="1">
              <a:lnSpc>
                <a:spcPct val="90000"/>
              </a:lnSpc>
              <a:spcBef>
                <a:spcPts val="375"/>
              </a:spcBef>
              <a:buFont typeface="Arial" panose="020B0604020202020204" pitchFamily="34" charset="0"/>
              <a:buNone/>
              <a:defRPr sz="1200" b="1" kern="1200">
                <a:solidFill>
                  <a:schemeClr val="tx1"/>
                </a:solidFill>
                <a:latin typeface="+mn-lt"/>
                <a:ea typeface="+mn-ea"/>
                <a:cs typeface="+mn-cs"/>
              </a:defRPr>
            </a:lvl5pPr>
            <a:lvl6pPr marL="1714500" indent="0" algn="l" defTabSz="685800" rtl="0" eaLnBrk="1" latinLnBrk="0" hangingPunct="1">
              <a:lnSpc>
                <a:spcPct val="90000"/>
              </a:lnSpc>
              <a:spcBef>
                <a:spcPts val="375"/>
              </a:spcBef>
              <a:buFont typeface="Arial" panose="020B0604020202020204" pitchFamily="34" charset="0"/>
              <a:buNone/>
              <a:defRPr sz="1200" b="1" kern="1200">
                <a:solidFill>
                  <a:schemeClr val="tx1"/>
                </a:solidFill>
                <a:latin typeface="+mn-lt"/>
                <a:ea typeface="+mn-ea"/>
                <a:cs typeface="+mn-cs"/>
              </a:defRPr>
            </a:lvl6pPr>
            <a:lvl7pPr marL="2057400" indent="0" algn="l" defTabSz="685800" rtl="0" eaLnBrk="1" latinLnBrk="0" hangingPunct="1">
              <a:lnSpc>
                <a:spcPct val="90000"/>
              </a:lnSpc>
              <a:spcBef>
                <a:spcPts val="375"/>
              </a:spcBef>
              <a:buFont typeface="Arial" panose="020B0604020202020204" pitchFamily="34" charset="0"/>
              <a:buNone/>
              <a:defRPr sz="1200" b="1" kern="1200">
                <a:solidFill>
                  <a:schemeClr val="tx1"/>
                </a:solidFill>
                <a:latin typeface="+mn-lt"/>
                <a:ea typeface="+mn-ea"/>
                <a:cs typeface="+mn-cs"/>
              </a:defRPr>
            </a:lvl7pPr>
            <a:lvl8pPr marL="2400300" indent="0" algn="l" defTabSz="685800" rtl="0" eaLnBrk="1" latinLnBrk="0" hangingPunct="1">
              <a:lnSpc>
                <a:spcPct val="90000"/>
              </a:lnSpc>
              <a:spcBef>
                <a:spcPts val="375"/>
              </a:spcBef>
              <a:buFont typeface="Arial" panose="020B0604020202020204" pitchFamily="34" charset="0"/>
              <a:buNone/>
              <a:defRPr sz="1200" b="1" kern="1200">
                <a:solidFill>
                  <a:schemeClr val="tx1"/>
                </a:solidFill>
                <a:latin typeface="+mn-lt"/>
                <a:ea typeface="+mn-ea"/>
                <a:cs typeface="+mn-cs"/>
              </a:defRPr>
            </a:lvl8pPr>
            <a:lvl9pPr marL="2743200" indent="0" algn="l" defTabSz="685800" rtl="0" eaLnBrk="1" latinLnBrk="0" hangingPunct="1">
              <a:lnSpc>
                <a:spcPct val="90000"/>
              </a:lnSpc>
              <a:spcBef>
                <a:spcPts val="375"/>
              </a:spcBef>
              <a:buFont typeface="Arial" panose="020B0604020202020204" pitchFamily="34" charset="0"/>
              <a:buNone/>
              <a:defRPr sz="1200" b="1" kern="1200">
                <a:solidFill>
                  <a:schemeClr val="tx1"/>
                </a:solidFill>
                <a:latin typeface="+mn-lt"/>
                <a:ea typeface="+mn-ea"/>
                <a:cs typeface="+mn-cs"/>
              </a:defRPr>
            </a:lvl9pPr>
          </a:lstStyle>
          <a:p>
            <a:r>
              <a:rPr lang="en-GB" sz="1100" b="1" dirty="0"/>
              <a:t>From Property to Banking Risk:</a:t>
            </a:r>
          </a:p>
        </p:txBody>
      </p:sp>
      <p:sp>
        <p:nvSpPr>
          <p:cNvPr id="30" name="Retângulo 1">
            <a:extLst>
              <a:ext uri="{FF2B5EF4-FFF2-40B4-BE49-F238E27FC236}">
                <a16:creationId xmlns:a16="http://schemas.microsoft.com/office/drawing/2014/main" id="{9732689F-C726-B027-5C54-A925D8C5CE42}"/>
              </a:ext>
            </a:extLst>
          </p:cNvPr>
          <p:cNvSpPr/>
          <p:nvPr/>
        </p:nvSpPr>
        <p:spPr>
          <a:xfrm>
            <a:off x="581753" y="5469261"/>
            <a:ext cx="3246120" cy="475489"/>
          </a:xfrm>
          <a:prstGeom prst="rect">
            <a:avLst/>
          </a:prstGeom>
          <a:noFill/>
          <a:ln>
            <a:solidFill>
              <a:schemeClr val="accent2">
                <a:lumMod val="20000"/>
                <a:lumOff val="8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600" b="1" i="0" u="none" strike="noStrike" kern="1200" cap="none" spc="0" normalizeH="0" baseline="0" noProof="0" dirty="0">
                <a:ln>
                  <a:noFill/>
                </a:ln>
                <a:solidFill>
                  <a:schemeClr val="tx1"/>
                </a:solidFill>
                <a:effectLst/>
                <a:uLnTx/>
                <a:uFillTx/>
                <a:latin typeface="Aptos Display" panose="02110004020202020204"/>
                <a:ea typeface="+mn-ea"/>
                <a:cs typeface="+mn-cs"/>
              </a:rPr>
              <a:t>Impacts on LTV, LGD, concentration</a:t>
            </a:r>
          </a:p>
        </p:txBody>
      </p:sp>
      <p:sp>
        <p:nvSpPr>
          <p:cNvPr id="31" name="Retângulo 1">
            <a:extLst>
              <a:ext uri="{FF2B5EF4-FFF2-40B4-BE49-F238E27FC236}">
                <a16:creationId xmlns:a16="http://schemas.microsoft.com/office/drawing/2014/main" id="{0BC0DA1D-AA21-A04B-E9ED-40496ACEA639}"/>
              </a:ext>
            </a:extLst>
          </p:cNvPr>
          <p:cNvSpPr/>
          <p:nvPr/>
        </p:nvSpPr>
        <p:spPr>
          <a:xfrm>
            <a:off x="5423496" y="5469261"/>
            <a:ext cx="3246120" cy="442839"/>
          </a:xfrm>
          <a:prstGeom prst="rect">
            <a:avLst/>
          </a:prstGeom>
          <a:noFill/>
          <a:ln>
            <a:solidFill>
              <a:schemeClr val="accent2">
                <a:lumMod val="20000"/>
                <a:lumOff val="8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ctr" defTabSz="914400">
              <a:defRPr/>
            </a:pPr>
            <a:r>
              <a:rPr lang="en-GB" sz="1600" b="1" dirty="0">
                <a:solidFill>
                  <a:schemeClr val="tx1"/>
                </a:solidFill>
              </a:rPr>
              <a:t>EPC, hazard, insurance</a:t>
            </a:r>
            <a:endParaRPr kumimoji="0" lang="en-GB" sz="1600" b="1" i="0" u="none" strike="noStrike" kern="1200" cap="none" spc="0" normalizeH="0" baseline="0" noProof="0" dirty="0">
              <a:ln>
                <a:noFill/>
              </a:ln>
              <a:solidFill>
                <a:schemeClr val="tx1"/>
              </a:solidFill>
              <a:effectLst/>
              <a:uLnTx/>
              <a:uFillTx/>
              <a:latin typeface="Aptos Display" panose="02110004020202020204"/>
              <a:ea typeface="+mn-ea"/>
              <a:cs typeface="+mn-cs"/>
            </a:endParaRPr>
          </a:p>
        </p:txBody>
      </p:sp>
      <p:sp>
        <p:nvSpPr>
          <p:cNvPr id="32" name="Rectangle 31">
            <a:extLst>
              <a:ext uri="{FF2B5EF4-FFF2-40B4-BE49-F238E27FC236}">
                <a16:creationId xmlns:a16="http://schemas.microsoft.com/office/drawing/2014/main" id="{B52370FA-F838-DC08-EDD2-05569BBD965B}"/>
              </a:ext>
            </a:extLst>
          </p:cNvPr>
          <p:cNvSpPr/>
          <p:nvPr/>
        </p:nvSpPr>
        <p:spPr>
          <a:xfrm rot="16200000">
            <a:off x="4655948" y="5198677"/>
            <a:ext cx="475490" cy="1016650"/>
          </a:xfrm>
          <a:prstGeom prst="rect">
            <a:avLst/>
          </a:prstGeom>
          <a:solidFill>
            <a:srgbClr val="D17F7D"/>
          </a:solidFill>
          <a:ln>
            <a:noFill/>
          </a:ln>
        </p:spPr>
        <p:style>
          <a:lnRef idx="2">
            <a:schemeClr val="accent1">
              <a:shade val="15000"/>
            </a:schemeClr>
          </a:lnRef>
          <a:fillRef idx="1">
            <a:schemeClr val="accent1"/>
          </a:fillRef>
          <a:effectRef idx="0">
            <a:schemeClr val="accent1"/>
          </a:effectRef>
          <a:fontRef idx="minor">
            <a:schemeClr val="lt1"/>
          </a:fontRef>
        </p:style>
        <p:txBody>
          <a:bodyPr vert="vert" lIns="0" rIns="0" rtlCol="0" anchor="ctr"/>
          <a:lstStyle/>
          <a:p>
            <a:pPr algn="ctr"/>
            <a:r>
              <a:rPr lang="en-GB" sz="1050" b="1" dirty="0"/>
              <a:t>Revaluation triggers</a:t>
            </a:r>
            <a:endParaRPr lang="en-GB" sz="2400" b="1" dirty="0"/>
          </a:p>
        </p:txBody>
      </p:sp>
    </p:spTree>
    <p:extLst>
      <p:ext uri="{BB962C8B-B14F-4D97-AF65-F5344CB8AC3E}">
        <p14:creationId xmlns:p14="http://schemas.microsoft.com/office/powerpoint/2010/main" val="344544694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8EEB2D-4476-00EF-26E4-80DA8781388F}"/>
            </a:ext>
          </a:extLst>
        </p:cNvPr>
        <p:cNvGrpSpPr/>
        <p:nvPr/>
      </p:nvGrpSpPr>
      <p:grpSpPr>
        <a:xfrm>
          <a:off x="0" y="0"/>
          <a:ext cx="0" cy="0"/>
          <a:chOff x="0" y="0"/>
          <a:chExt cx="0" cy="0"/>
        </a:xfrm>
      </p:grpSpPr>
      <p:sp>
        <p:nvSpPr>
          <p:cNvPr id="6" name="Slide Number Placeholder 2">
            <a:extLst>
              <a:ext uri="{FF2B5EF4-FFF2-40B4-BE49-F238E27FC236}">
                <a16:creationId xmlns:a16="http://schemas.microsoft.com/office/drawing/2014/main" id="{B7ACAE73-E1F9-58AF-7D0A-3C0F74B305FF}"/>
              </a:ext>
            </a:extLst>
          </p:cNvPr>
          <p:cNvSpPr txBox="1">
            <a:spLocks/>
          </p:cNvSpPr>
          <p:nvPr/>
        </p:nvSpPr>
        <p:spPr>
          <a:xfrm>
            <a:off x="6553200" y="6356350"/>
            <a:ext cx="2133600" cy="365125"/>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C1FF6DA9-008F-8B48-92A6-B652298478BF}" type="slidenum">
              <a:rPr lang="en-US" sz="1200" b="1" smtClean="0"/>
              <a:pPr algn="r"/>
              <a:t>11</a:t>
            </a:fld>
            <a:endParaRPr lang="en-US" sz="1200" b="1" dirty="0"/>
          </a:p>
        </p:txBody>
      </p:sp>
      <p:sp>
        <p:nvSpPr>
          <p:cNvPr id="15" name="Title 1">
            <a:extLst>
              <a:ext uri="{FF2B5EF4-FFF2-40B4-BE49-F238E27FC236}">
                <a16:creationId xmlns:a16="http://schemas.microsoft.com/office/drawing/2014/main" id="{9BEABFB9-3607-65BA-16A0-FBEF5AE4D456}"/>
              </a:ext>
            </a:extLst>
          </p:cNvPr>
          <p:cNvSpPr txBox="1">
            <a:spLocks/>
          </p:cNvSpPr>
          <p:nvPr/>
        </p:nvSpPr>
        <p:spPr>
          <a:xfrm>
            <a:off x="121920" y="124786"/>
            <a:ext cx="609600" cy="369449"/>
          </a:xfrm>
          <a:prstGeom prst="rect">
            <a:avLst/>
          </a:prstGeom>
          <a:solidFill>
            <a:srgbClr val="E6B9B8"/>
          </a:solidFill>
          <a:ln>
            <a:solidFill>
              <a:srgbClr val="E6B9B8"/>
            </a:solidFill>
          </a:ln>
        </p:spPr>
        <p:txBody>
          <a:bodyPr anchor="ct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r>
              <a:rPr lang="en-GB" sz="1800" b="1" dirty="0">
                <a:solidFill>
                  <a:schemeClr val="tx2"/>
                </a:solidFill>
                <a:latin typeface="+mn-lt"/>
                <a:ea typeface="+mn-ea"/>
                <a:cs typeface="+mn-cs"/>
              </a:rPr>
              <a:t>10</a:t>
            </a:r>
          </a:p>
        </p:txBody>
      </p:sp>
      <p:sp>
        <p:nvSpPr>
          <p:cNvPr id="21" name="Text Placeholder 20">
            <a:extLst>
              <a:ext uri="{FF2B5EF4-FFF2-40B4-BE49-F238E27FC236}">
                <a16:creationId xmlns:a16="http://schemas.microsoft.com/office/drawing/2014/main" id="{6C8E298A-9E16-78CF-CBBC-B737FED56BEF}"/>
              </a:ext>
            </a:extLst>
          </p:cNvPr>
          <p:cNvSpPr>
            <a:spLocks noGrp="1"/>
          </p:cNvSpPr>
          <p:nvPr>
            <p:ph type="body" idx="10"/>
          </p:nvPr>
        </p:nvSpPr>
        <p:spPr>
          <a:xfrm>
            <a:off x="695480" y="129307"/>
            <a:ext cx="6967192" cy="374072"/>
          </a:xfrm>
        </p:spPr>
        <p:txBody>
          <a:bodyPr>
            <a:normAutofit/>
          </a:bodyPr>
          <a:lstStyle/>
          <a:p>
            <a:r>
              <a:rPr lang="en-GB" b="1" dirty="0"/>
              <a:t>Scenario Testing (NGFS) Network of Central Banks and Supervisors for Greening the Financial System</a:t>
            </a:r>
          </a:p>
        </p:txBody>
      </p:sp>
      <p:sp>
        <p:nvSpPr>
          <p:cNvPr id="22" name="AutoShape 3">
            <a:extLst>
              <a:ext uri="{FF2B5EF4-FFF2-40B4-BE49-F238E27FC236}">
                <a16:creationId xmlns:a16="http://schemas.microsoft.com/office/drawing/2014/main" id="{5862DA42-D0C5-8E83-95FD-CCB8567D299D}"/>
              </a:ext>
            </a:extLst>
          </p:cNvPr>
          <p:cNvSpPr>
            <a:spLocks noChangeArrowheads="1"/>
          </p:cNvSpPr>
          <p:nvPr/>
        </p:nvSpPr>
        <p:spPr bwMode="auto">
          <a:xfrm>
            <a:off x="477554" y="2111566"/>
            <a:ext cx="8126950" cy="830099"/>
          </a:xfrm>
          <a:prstGeom prst="homePlate">
            <a:avLst>
              <a:gd name="adj" fmla="val 32470"/>
            </a:avLst>
          </a:prstGeom>
          <a:solidFill>
            <a:srgbClr val="B3423F"/>
          </a:solidFill>
          <a:ln w="2951" cap="flat">
            <a:noFill/>
            <a:prstDash val="solid"/>
            <a:miter/>
          </a:ln>
        </p:spPr>
        <p:txBody>
          <a:bodyPr lIns="684000" tIns="108000" rtlCol="0" anchor="t"/>
          <a:lstStyle/>
          <a:p>
            <a:pPr algn="ctr">
              <a:defRPr sz="2000"/>
            </a:pPr>
            <a:r>
              <a:rPr lang="en-GB" b="1" dirty="0">
                <a:solidFill>
                  <a:schemeClr val="bg1"/>
                </a:solidFill>
              </a:rPr>
              <a:t>Framework NGFS</a:t>
            </a:r>
          </a:p>
        </p:txBody>
      </p:sp>
      <p:sp>
        <p:nvSpPr>
          <p:cNvPr id="25" name="AutoShape 3">
            <a:extLst>
              <a:ext uri="{FF2B5EF4-FFF2-40B4-BE49-F238E27FC236}">
                <a16:creationId xmlns:a16="http://schemas.microsoft.com/office/drawing/2014/main" id="{75B6E2C6-5A44-E2E5-B19D-C18B2F2C4F7D}"/>
              </a:ext>
            </a:extLst>
          </p:cNvPr>
          <p:cNvSpPr>
            <a:spLocks noChangeArrowheads="1"/>
          </p:cNvSpPr>
          <p:nvPr/>
        </p:nvSpPr>
        <p:spPr bwMode="auto">
          <a:xfrm>
            <a:off x="627364" y="2645018"/>
            <a:ext cx="1956658" cy="692541"/>
          </a:xfrm>
          <a:prstGeom prst="homePlate">
            <a:avLst>
              <a:gd name="adj" fmla="val 32470"/>
            </a:avLst>
          </a:prstGeom>
          <a:solidFill>
            <a:srgbClr val="D17F7D"/>
          </a:solidFill>
          <a:ln w="19050" cap="flat" cmpd="sng" algn="ctr">
            <a:solidFill>
              <a:schemeClr val="bg1"/>
            </a:solidFill>
            <a:prstDash val="solid"/>
            <a:round/>
            <a:headEnd type="none" w="med" len="med"/>
            <a:tailEnd type="none" w="med" len="med"/>
          </a:ln>
          <a:effectLst/>
        </p:spPr>
        <p:txBody>
          <a:bodyPr lIns="90000" tIns="36000" rIns="90000" bIns="36000" anchor="ctr"/>
          <a:lstStyle/>
          <a:p>
            <a:pPr algn="ctr" eaLnBrk="0" hangingPunct="0">
              <a:lnSpc>
                <a:spcPct val="90000"/>
              </a:lnSpc>
              <a:buClr>
                <a:srgbClr val="0F337D"/>
              </a:buClr>
              <a:buSzPct val="65000"/>
              <a:defRPr/>
            </a:pPr>
            <a:r>
              <a:rPr lang="en-US" sz="1600" b="1" i="1" dirty="0">
                <a:solidFill>
                  <a:prstClr val="white"/>
                </a:solidFill>
                <a:latin typeface="Arial" panose="020B0604020202020204" pitchFamily="34" charset="0"/>
                <a:cs typeface="Arial" panose="020B0604020202020204" pitchFamily="34" charset="0"/>
              </a:rPr>
              <a:t>Orderly</a:t>
            </a:r>
            <a:endParaRPr kumimoji="0" lang="en-US" sz="1600" b="1" i="1"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27" name="Pfeil: Chevron 97">
            <a:extLst>
              <a:ext uri="{FF2B5EF4-FFF2-40B4-BE49-F238E27FC236}">
                <a16:creationId xmlns:a16="http://schemas.microsoft.com/office/drawing/2014/main" id="{4FD32819-410C-0E5A-73D5-6D05DC0F5286}"/>
              </a:ext>
            </a:extLst>
          </p:cNvPr>
          <p:cNvSpPr/>
          <p:nvPr/>
        </p:nvSpPr>
        <p:spPr>
          <a:xfrm>
            <a:off x="2634191" y="2645018"/>
            <a:ext cx="1956658" cy="692541"/>
          </a:xfrm>
          <a:prstGeom prst="chevron">
            <a:avLst>
              <a:gd name="adj" fmla="val 23931"/>
            </a:avLst>
          </a:prstGeom>
          <a:solidFill>
            <a:srgbClr val="D17F7D"/>
          </a:solidFill>
          <a:ln w="19050" cap="flat" cmpd="sng" algn="ctr">
            <a:solidFill>
              <a:schemeClr val="bg1"/>
            </a:solidFill>
            <a:prstDash val="solid"/>
            <a:round/>
            <a:headEnd type="none" w="med" len="med"/>
            <a:tailEnd type="none" w="med" len="med"/>
          </a:ln>
          <a:effectLst/>
        </p:spPr>
        <p:txBody>
          <a:bodyPr lIns="90000" tIns="36000" rIns="90000" bIns="36000" anchor="ctr"/>
          <a:lstStyle/>
          <a:p>
            <a:pPr marL="0" marR="0" lvl="0" indent="0" algn="ctr" defTabSz="914400" rtl="0" eaLnBrk="0" fontAlgn="auto" latinLnBrk="0" hangingPunct="0">
              <a:lnSpc>
                <a:spcPct val="90000"/>
              </a:lnSpc>
              <a:spcBef>
                <a:spcPts val="0"/>
              </a:spcBef>
              <a:spcAft>
                <a:spcPts val="0"/>
              </a:spcAft>
              <a:buClr>
                <a:srgbClr val="0F337D"/>
              </a:buClr>
              <a:buSzPct val="65000"/>
              <a:buFontTx/>
              <a:buNone/>
              <a:tabLst/>
              <a:defRPr/>
            </a:pPr>
            <a:r>
              <a:rPr lang="en-US" sz="1600" b="1" i="1" dirty="0">
                <a:solidFill>
                  <a:prstClr val="white"/>
                </a:solidFill>
                <a:latin typeface="Arial" panose="020B0604020202020204" pitchFamily="34" charset="0"/>
                <a:cs typeface="Arial" panose="020B0604020202020204" pitchFamily="34" charset="0"/>
              </a:rPr>
              <a:t>D</a:t>
            </a:r>
            <a:r>
              <a:rPr kumimoji="0" lang="en-US" sz="1600" b="1" i="1" u="none" strike="noStrike" kern="1200" cap="none" spc="0" normalizeH="0" baseline="0" noProof="0" dirty="0" err="1">
                <a:ln>
                  <a:noFill/>
                </a:ln>
                <a:solidFill>
                  <a:prstClr val="white"/>
                </a:solidFill>
                <a:effectLst/>
                <a:uLnTx/>
                <a:uFillTx/>
                <a:latin typeface="Arial" panose="020B0604020202020204" pitchFamily="34" charset="0"/>
                <a:ea typeface="+mn-ea"/>
                <a:cs typeface="Arial" panose="020B0604020202020204" pitchFamily="34" charset="0"/>
              </a:rPr>
              <a:t>isorderly</a:t>
            </a:r>
            <a:endParaRPr kumimoji="0" lang="en-US" sz="1600" b="1" i="1"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28" name="Pfeil: Chevron 8">
            <a:extLst>
              <a:ext uri="{FF2B5EF4-FFF2-40B4-BE49-F238E27FC236}">
                <a16:creationId xmlns:a16="http://schemas.microsoft.com/office/drawing/2014/main" id="{AC2DB2A9-707A-F0F6-3F57-2F1F71D2FB69}"/>
              </a:ext>
            </a:extLst>
          </p:cNvPr>
          <p:cNvSpPr/>
          <p:nvPr/>
        </p:nvSpPr>
        <p:spPr>
          <a:xfrm>
            <a:off x="4641018" y="2645018"/>
            <a:ext cx="1956658" cy="692541"/>
          </a:xfrm>
          <a:prstGeom prst="chevron">
            <a:avLst>
              <a:gd name="adj" fmla="val 23931"/>
            </a:avLst>
          </a:prstGeom>
          <a:solidFill>
            <a:srgbClr val="D17F7D"/>
          </a:solidFill>
          <a:ln w="19050" cap="flat" cmpd="sng" algn="ctr">
            <a:solidFill>
              <a:schemeClr val="bg1"/>
            </a:solidFill>
            <a:prstDash val="solid"/>
            <a:round/>
            <a:headEnd type="none" w="med" len="med"/>
            <a:tailEnd type="none" w="med" len="med"/>
          </a:ln>
          <a:effectLst/>
        </p:spPr>
        <p:txBody>
          <a:bodyPr lIns="90000" tIns="36000" rIns="90000" bIns="36000" anchor="ctr"/>
          <a:lstStyle/>
          <a:p>
            <a:pPr marL="0" marR="0" lvl="0" indent="0" algn="ctr" defTabSz="914400" rtl="0" eaLnBrk="0" fontAlgn="auto" latinLnBrk="0" hangingPunct="0">
              <a:lnSpc>
                <a:spcPct val="90000"/>
              </a:lnSpc>
              <a:spcBef>
                <a:spcPts val="0"/>
              </a:spcBef>
              <a:spcAft>
                <a:spcPts val="0"/>
              </a:spcAft>
              <a:buClr>
                <a:srgbClr val="0F337D"/>
              </a:buClr>
              <a:buSzPct val="65000"/>
              <a:buFontTx/>
              <a:buNone/>
              <a:tabLst/>
              <a:defRPr/>
            </a:pPr>
            <a:r>
              <a:rPr lang="en-US" sz="1600" b="1" i="1" dirty="0">
                <a:solidFill>
                  <a:prstClr val="white"/>
                </a:solidFill>
                <a:latin typeface="Arial" panose="020B0604020202020204" pitchFamily="34" charset="0"/>
                <a:cs typeface="Arial" panose="020B0604020202020204" pitchFamily="34" charset="0"/>
              </a:rPr>
              <a:t>H</a:t>
            </a:r>
            <a:r>
              <a:rPr kumimoji="0" lang="en-US" sz="1600" b="1" i="1"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ot-house worlds</a:t>
            </a:r>
          </a:p>
        </p:txBody>
      </p:sp>
      <p:sp>
        <p:nvSpPr>
          <p:cNvPr id="33" name="Pfeil: Chevron 13">
            <a:extLst>
              <a:ext uri="{FF2B5EF4-FFF2-40B4-BE49-F238E27FC236}">
                <a16:creationId xmlns:a16="http://schemas.microsoft.com/office/drawing/2014/main" id="{DB69E017-B378-6F53-BFB4-DBD3950632A4}"/>
              </a:ext>
            </a:extLst>
          </p:cNvPr>
          <p:cNvSpPr/>
          <p:nvPr/>
        </p:nvSpPr>
        <p:spPr>
          <a:xfrm>
            <a:off x="6647845" y="2645018"/>
            <a:ext cx="1956658" cy="692541"/>
          </a:xfrm>
          <a:prstGeom prst="chevron">
            <a:avLst>
              <a:gd name="adj" fmla="val 23931"/>
            </a:avLst>
          </a:prstGeom>
          <a:solidFill>
            <a:srgbClr val="D17F7D"/>
          </a:solidFill>
          <a:ln w="19050" cap="flat" cmpd="sng" algn="ctr">
            <a:solidFill>
              <a:schemeClr val="bg1"/>
            </a:solidFill>
            <a:prstDash val="solid"/>
            <a:round/>
            <a:headEnd type="none" w="med" len="med"/>
            <a:tailEnd type="none" w="med" len="med"/>
          </a:ln>
          <a:effectLst/>
        </p:spPr>
        <p:txBody>
          <a:bodyPr lIns="90000" tIns="36000" rIns="90000" bIns="36000" anchor="ctr"/>
          <a:lstStyle/>
          <a:p>
            <a:pPr marL="0" marR="0" lvl="0" indent="0" algn="ctr" defTabSz="914400" rtl="0" eaLnBrk="0" fontAlgn="auto" latinLnBrk="0" hangingPunct="0">
              <a:lnSpc>
                <a:spcPct val="90000"/>
              </a:lnSpc>
              <a:spcBef>
                <a:spcPts val="0"/>
              </a:spcBef>
              <a:spcAft>
                <a:spcPts val="0"/>
              </a:spcAft>
              <a:buClr>
                <a:srgbClr val="0F337D"/>
              </a:buClr>
              <a:buSzPct val="65000"/>
              <a:buFontTx/>
              <a:buNone/>
              <a:tabLst/>
              <a:defRPr/>
            </a:pPr>
            <a:r>
              <a:rPr kumimoji="0" lang="en-GB" sz="1600" b="1" i="1"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Stress test to 2030/2040 scenarios</a:t>
            </a:r>
          </a:p>
        </p:txBody>
      </p:sp>
      <p:sp>
        <p:nvSpPr>
          <p:cNvPr id="34" name="Ellipse 27">
            <a:extLst>
              <a:ext uri="{FF2B5EF4-FFF2-40B4-BE49-F238E27FC236}">
                <a16:creationId xmlns:a16="http://schemas.microsoft.com/office/drawing/2014/main" id="{D631E051-1421-6CC8-AA07-547F1462AB22}"/>
              </a:ext>
            </a:extLst>
          </p:cNvPr>
          <p:cNvSpPr/>
          <p:nvPr/>
        </p:nvSpPr>
        <p:spPr>
          <a:xfrm>
            <a:off x="426937" y="2727937"/>
            <a:ext cx="458973" cy="498964"/>
          </a:xfrm>
          <a:prstGeom prst="ellipse">
            <a:avLst/>
          </a:prstGeom>
          <a:solidFill>
            <a:srgbClr val="D17F7D"/>
          </a:solidFill>
          <a:ln w="19050" cap="flat" cmpd="sng" algn="ctr">
            <a:solidFill>
              <a:schemeClr val="bg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90000"/>
              </a:lnSpc>
              <a:spcBef>
                <a:spcPts val="600"/>
              </a:spcBef>
              <a:spcAft>
                <a:spcPts val="0"/>
              </a:spcAft>
              <a:buClrTx/>
              <a:buSzTx/>
              <a:buFontTx/>
              <a:buNone/>
              <a:tabLst/>
              <a:defRPr/>
            </a:pPr>
            <a:r>
              <a:rPr kumimoji="0" lang="en-US" b="1" i="0" u="none" strike="noStrike" kern="1200" cap="none" spc="0" normalizeH="0" baseline="0" noProof="0" dirty="0">
                <a:ln>
                  <a:noFill/>
                </a:ln>
                <a:solidFill>
                  <a:prstClr val="white"/>
                </a:solidFill>
                <a:effectLst/>
                <a:uLnTx/>
                <a:uFillTx/>
                <a:latin typeface="Arial"/>
                <a:ea typeface="+mn-ea"/>
                <a:cs typeface="+mn-cs"/>
              </a:rPr>
              <a:t>1</a:t>
            </a:r>
          </a:p>
        </p:txBody>
      </p:sp>
      <p:sp>
        <p:nvSpPr>
          <p:cNvPr id="35" name="Ellipse 98">
            <a:extLst>
              <a:ext uri="{FF2B5EF4-FFF2-40B4-BE49-F238E27FC236}">
                <a16:creationId xmlns:a16="http://schemas.microsoft.com/office/drawing/2014/main" id="{3B3BABC4-3191-3BC4-C0EA-9DBF04302D01}"/>
              </a:ext>
            </a:extLst>
          </p:cNvPr>
          <p:cNvSpPr/>
          <p:nvPr/>
        </p:nvSpPr>
        <p:spPr>
          <a:xfrm>
            <a:off x="2535883" y="2727937"/>
            <a:ext cx="458973" cy="498964"/>
          </a:xfrm>
          <a:prstGeom prst="ellipse">
            <a:avLst/>
          </a:prstGeom>
          <a:solidFill>
            <a:srgbClr val="D17F7D"/>
          </a:solidFill>
          <a:ln w="19050" cap="flat" cmpd="sng" algn="ctr">
            <a:solidFill>
              <a:schemeClr val="bg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90000"/>
              </a:lnSpc>
              <a:spcBef>
                <a:spcPts val="600"/>
              </a:spcBef>
              <a:spcAft>
                <a:spcPts val="0"/>
              </a:spcAft>
              <a:buClrTx/>
              <a:buSzTx/>
              <a:buFontTx/>
              <a:buNone/>
              <a:tabLst/>
              <a:defRPr/>
            </a:pPr>
            <a:r>
              <a:rPr kumimoji="0" lang="en-US" b="1" i="0" u="none" strike="noStrike" kern="1200" cap="none" spc="0" normalizeH="0" baseline="0" noProof="0">
                <a:ln>
                  <a:noFill/>
                </a:ln>
                <a:solidFill>
                  <a:prstClr val="white"/>
                </a:solidFill>
                <a:effectLst/>
                <a:uLnTx/>
                <a:uFillTx/>
                <a:latin typeface="Arial"/>
                <a:ea typeface="+mn-ea"/>
                <a:cs typeface="+mn-cs"/>
              </a:rPr>
              <a:t>2</a:t>
            </a:r>
          </a:p>
        </p:txBody>
      </p:sp>
      <p:sp>
        <p:nvSpPr>
          <p:cNvPr id="36" name="Ellipse 9">
            <a:extLst>
              <a:ext uri="{FF2B5EF4-FFF2-40B4-BE49-F238E27FC236}">
                <a16:creationId xmlns:a16="http://schemas.microsoft.com/office/drawing/2014/main" id="{CCB0CE1A-FF70-7947-1118-7AC683BBA1C4}"/>
              </a:ext>
            </a:extLst>
          </p:cNvPr>
          <p:cNvSpPr/>
          <p:nvPr/>
        </p:nvSpPr>
        <p:spPr>
          <a:xfrm>
            <a:off x="4539660" y="2727937"/>
            <a:ext cx="458973" cy="498964"/>
          </a:xfrm>
          <a:prstGeom prst="ellipse">
            <a:avLst/>
          </a:prstGeom>
          <a:solidFill>
            <a:srgbClr val="D17F7D"/>
          </a:solidFill>
          <a:ln w="19050" cap="flat" cmpd="sng" algn="ctr">
            <a:solidFill>
              <a:schemeClr val="bg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90000"/>
              </a:lnSpc>
              <a:spcBef>
                <a:spcPts val="600"/>
              </a:spcBef>
              <a:spcAft>
                <a:spcPts val="0"/>
              </a:spcAft>
              <a:buClrTx/>
              <a:buSzTx/>
              <a:buFontTx/>
              <a:buNone/>
              <a:tabLst/>
              <a:defRPr/>
            </a:pPr>
            <a:r>
              <a:rPr kumimoji="0" lang="en-US" b="1" i="0" u="none" strike="noStrike" kern="1200" cap="none" spc="0" normalizeH="0" baseline="0" noProof="0">
                <a:ln>
                  <a:noFill/>
                </a:ln>
                <a:solidFill>
                  <a:prstClr val="white"/>
                </a:solidFill>
                <a:effectLst/>
                <a:uLnTx/>
                <a:uFillTx/>
                <a:latin typeface="Arial"/>
                <a:ea typeface="+mn-ea"/>
                <a:cs typeface="+mn-cs"/>
              </a:rPr>
              <a:t>3</a:t>
            </a:r>
          </a:p>
        </p:txBody>
      </p:sp>
      <p:sp>
        <p:nvSpPr>
          <p:cNvPr id="37" name="Ellipse 14">
            <a:extLst>
              <a:ext uri="{FF2B5EF4-FFF2-40B4-BE49-F238E27FC236}">
                <a16:creationId xmlns:a16="http://schemas.microsoft.com/office/drawing/2014/main" id="{4574F6DB-7452-F345-0878-6F6A9ACDFB4A}"/>
              </a:ext>
            </a:extLst>
          </p:cNvPr>
          <p:cNvSpPr/>
          <p:nvPr/>
        </p:nvSpPr>
        <p:spPr>
          <a:xfrm>
            <a:off x="6551476" y="2727937"/>
            <a:ext cx="458973" cy="498964"/>
          </a:xfrm>
          <a:prstGeom prst="ellipse">
            <a:avLst/>
          </a:prstGeom>
          <a:solidFill>
            <a:srgbClr val="D17F7D"/>
          </a:solidFill>
          <a:ln w="19050" cap="flat" cmpd="sng" algn="ctr">
            <a:solidFill>
              <a:schemeClr val="bg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90000"/>
              </a:lnSpc>
              <a:spcBef>
                <a:spcPts val="600"/>
              </a:spcBef>
              <a:spcAft>
                <a:spcPts val="0"/>
              </a:spcAft>
              <a:buClrTx/>
              <a:buSzTx/>
              <a:buFontTx/>
              <a:buNone/>
              <a:tabLst/>
              <a:defRPr/>
            </a:pPr>
            <a:r>
              <a:rPr kumimoji="0" lang="en-US" b="1" i="0" u="none" strike="noStrike" kern="1200" cap="none" spc="0" normalizeH="0" baseline="0" noProof="0">
                <a:ln>
                  <a:noFill/>
                </a:ln>
                <a:solidFill>
                  <a:prstClr val="white"/>
                </a:solidFill>
                <a:effectLst/>
                <a:uLnTx/>
                <a:uFillTx/>
                <a:latin typeface="Arial"/>
                <a:ea typeface="+mn-ea"/>
                <a:cs typeface="+mn-cs"/>
              </a:rPr>
              <a:t>4</a:t>
            </a:r>
          </a:p>
        </p:txBody>
      </p:sp>
      <p:sp>
        <p:nvSpPr>
          <p:cNvPr id="39" name="TextBox 38">
            <a:extLst>
              <a:ext uri="{FF2B5EF4-FFF2-40B4-BE49-F238E27FC236}">
                <a16:creationId xmlns:a16="http://schemas.microsoft.com/office/drawing/2014/main" id="{D6B391D9-8661-CEAA-19DA-F2282F3C5A31}"/>
              </a:ext>
            </a:extLst>
          </p:cNvPr>
          <p:cNvSpPr txBox="1"/>
          <p:nvPr/>
        </p:nvSpPr>
        <p:spPr>
          <a:xfrm>
            <a:off x="487680" y="3767328"/>
            <a:ext cx="8168640" cy="1077218"/>
          </a:xfrm>
          <a:prstGeom prst="rect">
            <a:avLst/>
          </a:prstGeom>
          <a:solidFill>
            <a:schemeClr val="accent2">
              <a:lumMod val="20000"/>
              <a:lumOff val="80000"/>
            </a:schemeClr>
          </a:solidFill>
          <a:ln>
            <a:solidFill>
              <a:srgbClr val="D17F7D"/>
            </a:solidFill>
            <a:prstDash val="dash"/>
          </a:ln>
        </p:spPr>
        <p:txBody>
          <a:bodyPr wrap="square" rtlCol="0">
            <a:spAutoFit/>
          </a:bodyPr>
          <a:lstStyle/>
          <a:p>
            <a:pPr algn="just">
              <a:defRPr sz="2000"/>
            </a:pPr>
            <a:r>
              <a:rPr lang="en-GB" sz="1600" dirty="0">
                <a:latin typeface="+mj-lt"/>
                <a:ea typeface="MS Mincho" panose="02020609040205080304" pitchFamily="49" charset="-128"/>
                <a:cs typeface="Times New Roman" panose="02020603050405020304" pitchFamily="18" charset="0"/>
              </a:rPr>
              <a:t>Scenario testing allows us to look into the future. The NGFS provides three main pathways: orderly transition, disorderly transition, and hot-house world. Each implies different trajectories for property values. By stress testing our portfolios, we can estimate the potential decline in collateral value and incorporate this into expected credit loss calculations.</a:t>
            </a:r>
          </a:p>
        </p:txBody>
      </p:sp>
    </p:spTree>
    <p:extLst>
      <p:ext uri="{BB962C8B-B14F-4D97-AF65-F5344CB8AC3E}">
        <p14:creationId xmlns:p14="http://schemas.microsoft.com/office/powerpoint/2010/main" val="17612191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62454D-7EBE-FF19-8106-87B5F6D5815F}"/>
            </a:ext>
          </a:extLst>
        </p:cNvPr>
        <p:cNvGrpSpPr/>
        <p:nvPr/>
      </p:nvGrpSpPr>
      <p:grpSpPr>
        <a:xfrm>
          <a:off x="0" y="0"/>
          <a:ext cx="0" cy="0"/>
          <a:chOff x="0" y="0"/>
          <a:chExt cx="0" cy="0"/>
        </a:xfrm>
      </p:grpSpPr>
      <p:sp>
        <p:nvSpPr>
          <p:cNvPr id="6" name="Slide Number Placeholder 2">
            <a:extLst>
              <a:ext uri="{FF2B5EF4-FFF2-40B4-BE49-F238E27FC236}">
                <a16:creationId xmlns:a16="http://schemas.microsoft.com/office/drawing/2014/main" id="{BFD5FDFF-334A-BEB9-D662-2F3787BBC811}"/>
              </a:ext>
            </a:extLst>
          </p:cNvPr>
          <p:cNvSpPr txBox="1">
            <a:spLocks/>
          </p:cNvSpPr>
          <p:nvPr/>
        </p:nvSpPr>
        <p:spPr>
          <a:xfrm>
            <a:off x="6553200" y="6356350"/>
            <a:ext cx="2133600" cy="365125"/>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C1FF6DA9-008F-8B48-92A6-B652298478BF}" type="slidenum">
              <a:rPr lang="en-US" sz="1200" b="1" smtClean="0"/>
              <a:pPr algn="r"/>
              <a:t>12</a:t>
            </a:fld>
            <a:endParaRPr lang="en-US" sz="1200" b="1" dirty="0"/>
          </a:p>
        </p:txBody>
      </p:sp>
      <p:sp>
        <p:nvSpPr>
          <p:cNvPr id="15" name="Title 1">
            <a:extLst>
              <a:ext uri="{FF2B5EF4-FFF2-40B4-BE49-F238E27FC236}">
                <a16:creationId xmlns:a16="http://schemas.microsoft.com/office/drawing/2014/main" id="{23695BEA-1BE4-0FAD-C8F5-8FD4537B6CF6}"/>
              </a:ext>
            </a:extLst>
          </p:cNvPr>
          <p:cNvSpPr txBox="1">
            <a:spLocks/>
          </p:cNvSpPr>
          <p:nvPr/>
        </p:nvSpPr>
        <p:spPr>
          <a:xfrm>
            <a:off x="121920" y="124786"/>
            <a:ext cx="609600" cy="369449"/>
          </a:xfrm>
          <a:prstGeom prst="rect">
            <a:avLst/>
          </a:prstGeom>
          <a:solidFill>
            <a:srgbClr val="E6B9B8"/>
          </a:solidFill>
          <a:ln>
            <a:solidFill>
              <a:srgbClr val="E6B9B8"/>
            </a:solidFill>
          </a:ln>
        </p:spPr>
        <p:txBody>
          <a:bodyPr anchor="ct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r>
              <a:rPr lang="en-GB" sz="1800" b="1" dirty="0">
                <a:solidFill>
                  <a:schemeClr val="tx2"/>
                </a:solidFill>
                <a:latin typeface="+mn-lt"/>
                <a:ea typeface="+mn-ea"/>
                <a:cs typeface="+mn-cs"/>
              </a:rPr>
              <a:t>11</a:t>
            </a:r>
          </a:p>
        </p:txBody>
      </p:sp>
      <p:sp>
        <p:nvSpPr>
          <p:cNvPr id="21" name="Text Placeholder 20">
            <a:extLst>
              <a:ext uri="{FF2B5EF4-FFF2-40B4-BE49-F238E27FC236}">
                <a16:creationId xmlns:a16="http://schemas.microsoft.com/office/drawing/2014/main" id="{1E025AEC-8F9E-77F5-95F4-9177F493A63E}"/>
              </a:ext>
            </a:extLst>
          </p:cNvPr>
          <p:cNvSpPr>
            <a:spLocks noGrp="1"/>
          </p:cNvSpPr>
          <p:nvPr>
            <p:ph type="body" idx="10"/>
          </p:nvPr>
        </p:nvSpPr>
        <p:spPr>
          <a:xfrm>
            <a:off x="695480" y="129307"/>
            <a:ext cx="6967192" cy="374072"/>
          </a:xfrm>
        </p:spPr>
        <p:txBody>
          <a:bodyPr>
            <a:normAutofit/>
          </a:bodyPr>
          <a:lstStyle/>
          <a:p>
            <a:r>
              <a:rPr lang="en-GB" b="1" dirty="0"/>
              <a:t>Mini-case: </a:t>
            </a:r>
            <a:r>
              <a:rPr lang="en-GB" b="1" dirty="0" err="1"/>
              <a:t>Wharehouse</a:t>
            </a:r>
            <a:r>
              <a:rPr lang="en-GB" b="1" dirty="0"/>
              <a:t> Asset</a:t>
            </a:r>
          </a:p>
        </p:txBody>
      </p:sp>
      <p:sp>
        <p:nvSpPr>
          <p:cNvPr id="39" name="TextBox 38">
            <a:extLst>
              <a:ext uri="{FF2B5EF4-FFF2-40B4-BE49-F238E27FC236}">
                <a16:creationId xmlns:a16="http://schemas.microsoft.com/office/drawing/2014/main" id="{35811685-94CF-C0F2-5F3A-313E265AB290}"/>
              </a:ext>
            </a:extLst>
          </p:cNvPr>
          <p:cNvSpPr txBox="1"/>
          <p:nvPr/>
        </p:nvSpPr>
        <p:spPr>
          <a:xfrm>
            <a:off x="465416" y="2425601"/>
            <a:ext cx="8168640" cy="2800767"/>
          </a:xfrm>
          <a:prstGeom prst="rect">
            <a:avLst/>
          </a:prstGeom>
          <a:solidFill>
            <a:schemeClr val="accent2">
              <a:lumMod val="20000"/>
              <a:lumOff val="80000"/>
            </a:schemeClr>
          </a:solidFill>
          <a:ln>
            <a:solidFill>
              <a:srgbClr val="D17F7D"/>
            </a:solidFill>
            <a:prstDash val="dash"/>
          </a:ln>
        </p:spPr>
        <p:txBody>
          <a:bodyPr wrap="square" rtlCol="0">
            <a:spAutoFit/>
          </a:bodyPr>
          <a:lstStyle/>
          <a:p>
            <a:pPr algn="just">
              <a:defRPr sz="2000"/>
            </a:pPr>
            <a:r>
              <a:rPr lang="en-GB" sz="1600" dirty="0">
                <a:latin typeface="+mj-lt"/>
                <a:ea typeface="MS Mincho" panose="02020609040205080304" pitchFamily="49" charset="-128"/>
                <a:cs typeface="Times New Roman" panose="02020603050405020304" pitchFamily="18" charset="0"/>
              </a:rPr>
              <a:t>Consider a logistics warehouse. In a 2030 scenario, we may see adaptation CAPEX of 15% of property value, insurance premiums doubling, and cap rates widening. By 2040, the property might become uninsurable. For the bank, this means a sharp fall in collateral value and higher LGD. This mini-case illustrates how forward-looking climate analysis may reveal risks invisible in current valuations.</a:t>
            </a:r>
          </a:p>
          <a:p>
            <a:pPr algn="just">
              <a:defRPr sz="2000"/>
            </a:pPr>
            <a:endParaRPr lang="en-GB" sz="1600" dirty="0">
              <a:latin typeface="+mj-lt"/>
              <a:ea typeface="MS Mincho" panose="02020609040205080304" pitchFamily="49" charset="-128"/>
              <a:cs typeface="Times New Roman" panose="02020603050405020304" pitchFamily="18" charset="0"/>
            </a:endParaRPr>
          </a:p>
          <a:p>
            <a:pPr marL="285750" indent="-285750" algn="just">
              <a:buFont typeface="Arial" panose="020B0604020202020204" pitchFamily="34" charset="0"/>
              <a:buChar char="•"/>
              <a:defRPr sz="2000"/>
            </a:pPr>
            <a:r>
              <a:rPr lang="en-GB" sz="1600" dirty="0">
                <a:latin typeface="+mj-lt"/>
                <a:ea typeface="MS Mincho" panose="02020609040205080304" pitchFamily="49" charset="-128"/>
                <a:cs typeface="Times New Roman" panose="02020603050405020304" pitchFamily="18" charset="0"/>
              </a:rPr>
              <a:t>Adjust for CAPEX, </a:t>
            </a:r>
          </a:p>
          <a:p>
            <a:pPr marL="285750" indent="-285750" algn="just">
              <a:buFont typeface="Arial" panose="020B0604020202020204" pitchFamily="34" charset="0"/>
              <a:buChar char="•"/>
              <a:defRPr sz="2000"/>
            </a:pPr>
            <a:r>
              <a:rPr lang="en-GB" sz="1600" dirty="0">
                <a:latin typeface="+mj-lt"/>
                <a:ea typeface="MS Mincho" panose="02020609040205080304" pitchFamily="49" charset="-128"/>
                <a:cs typeface="Times New Roman" panose="02020603050405020304" pitchFamily="18" charset="0"/>
              </a:rPr>
              <a:t>Cap rates,</a:t>
            </a:r>
          </a:p>
          <a:p>
            <a:pPr marL="285750" indent="-285750" algn="just">
              <a:buFont typeface="Arial" panose="020B0604020202020204" pitchFamily="34" charset="0"/>
              <a:buChar char="•"/>
              <a:defRPr sz="2000"/>
            </a:pPr>
            <a:r>
              <a:rPr lang="en-GB" sz="1600" dirty="0">
                <a:latin typeface="+mj-lt"/>
                <a:ea typeface="MS Mincho" panose="02020609040205080304" pitchFamily="49" charset="-128"/>
                <a:cs typeface="Times New Roman" panose="02020603050405020304" pitchFamily="18" charset="0"/>
              </a:rPr>
              <a:t>Insurance shocks</a:t>
            </a:r>
          </a:p>
          <a:p>
            <a:pPr marL="285750" indent="-285750" algn="just">
              <a:buFont typeface="Arial" panose="020B0604020202020204" pitchFamily="34" charset="0"/>
              <a:buChar char="•"/>
              <a:defRPr sz="2000"/>
            </a:pPr>
            <a:r>
              <a:rPr lang="en-GB" sz="1600" dirty="0">
                <a:latin typeface="+mj-lt"/>
                <a:ea typeface="MS Mincho" panose="02020609040205080304" pitchFamily="49" charset="-128"/>
                <a:cs typeface="Times New Roman" panose="02020603050405020304" pitchFamily="18" charset="0"/>
              </a:rPr>
              <a:t>Show collateral value-at-risk</a:t>
            </a:r>
          </a:p>
          <a:p>
            <a:pPr algn="just">
              <a:defRPr sz="2000"/>
            </a:pPr>
            <a:endParaRPr lang="en-GB" sz="1600" dirty="0">
              <a:latin typeface="+mj-lt"/>
              <a:ea typeface="MS Mincho" panose="02020609040205080304" pitchFamily="49" charset="-128"/>
              <a:cs typeface="Times New Roman" panose="02020603050405020304" pitchFamily="18" charset="0"/>
            </a:endParaRPr>
          </a:p>
        </p:txBody>
      </p:sp>
      <p:sp>
        <p:nvSpPr>
          <p:cNvPr id="2" name="Rectangle 1">
            <a:extLst>
              <a:ext uri="{FF2B5EF4-FFF2-40B4-BE49-F238E27FC236}">
                <a16:creationId xmlns:a16="http://schemas.microsoft.com/office/drawing/2014/main" id="{104A9FC4-A3DF-7301-AC86-48E87DB25F98}"/>
              </a:ext>
            </a:extLst>
          </p:cNvPr>
          <p:cNvSpPr/>
          <p:nvPr/>
        </p:nvSpPr>
        <p:spPr>
          <a:xfrm>
            <a:off x="465416" y="1763038"/>
            <a:ext cx="103221" cy="372315"/>
          </a:xfrm>
          <a:prstGeom prst="rect">
            <a:avLst/>
          </a:prstGeom>
          <a:solidFill>
            <a:srgbClr val="E6B9B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 Placeholder 2">
            <a:extLst>
              <a:ext uri="{FF2B5EF4-FFF2-40B4-BE49-F238E27FC236}">
                <a16:creationId xmlns:a16="http://schemas.microsoft.com/office/drawing/2014/main" id="{02142FFC-4527-3E74-3491-7E7E82B28EB8}"/>
              </a:ext>
            </a:extLst>
          </p:cNvPr>
          <p:cNvSpPr txBox="1">
            <a:spLocks/>
          </p:cNvSpPr>
          <p:nvPr/>
        </p:nvSpPr>
        <p:spPr>
          <a:xfrm>
            <a:off x="517026" y="1761281"/>
            <a:ext cx="3868340" cy="374072"/>
          </a:xfrm>
          <a:prstGeom prst="rect">
            <a:avLst/>
          </a:prstGeom>
        </p:spPr>
        <p:txBody>
          <a:bodyPr anchor="ctr">
            <a:normAutofit/>
          </a:bodyPr>
          <a:lstStyle>
            <a:lvl1pPr marL="0" indent="0" algn="l" defTabSz="685800" rtl="0" eaLnBrk="1" latinLnBrk="0" hangingPunct="1">
              <a:lnSpc>
                <a:spcPct val="90000"/>
              </a:lnSpc>
              <a:spcBef>
                <a:spcPts val="750"/>
              </a:spcBef>
              <a:buFont typeface="Arial" panose="020B0604020202020204" pitchFamily="34" charset="0"/>
              <a:buNone/>
              <a:defRPr sz="1050" b="0" kern="1200">
                <a:solidFill>
                  <a:schemeClr val="tx2"/>
                </a:solidFill>
                <a:latin typeface="+mn-lt"/>
                <a:ea typeface="+mn-ea"/>
                <a:cs typeface="+mn-cs"/>
              </a:defRPr>
            </a:lvl1pPr>
            <a:lvl2pPr marL="342900" indent="0" algn="l" defTabSz="685800" rtl="0" eaLnBrk="1" latinLnBrk="0" hangingPunct="1">
              <a:lnSpc>
                <a:spcPct val="90000"/>
              </a:lnSpc>
              <a:spcBef>
                <a:spcPts val="375"/>
              </a:spcBef>
              <a:buFont typeface="Arial" panose="020B0604020202020204" pitchFamily="34" charset="0"/>
              <a:buNone/>
              <a:defRPr sz="1500" b="1" kern="1200">
                <a:solidFill>
                  <a:schemeClr val="tx1"/>
                </a:solidFill>
                <a:latin typeface="+mn-lt"/>
                <a:ea typeface="+mn-ea"/>
                <a:cs typeface="+mn-cs"/>
              </a:defRPr>
            </a:lvl2pPr>
            <a:lvl3pPr marL="685800" indent="0" algn="l" defTabSz="685800" rtl="0" eaLnBrk="1" latinLnBrk="0" hangingPunct="1">
              <a:lnSpc>
                <a:spcPct val="90000"/>
              </a:lnSpc>
              <a:spcBef>
                <a:spcPts val="375"/>
              </a:spcBef>
              <a:buFont typeface="Arial" panose="020B0604020202020204" pitchFamily="34" charset="0"/>
              <a:buNone/>
              <a:defRPr sz="1350" b="1" kern="1200">
                <a:solidFill>
                  <a:schemeClr val="tx1"/>
                </a:solidFill>
                <a:latin typeface="+mn-lt"/>
                <a:ea typeface="+mn-ea"/>
                <a:cs typeface="+mn-cs"/>
              </a:defRPr>
            </a:lvl3pPr>
            <a:lvl4pPr marL="1028700" indent="0" algn="l" defTabSz="685800" rtl="0" eaLnBrk="1" latinLnBrk="0" hangingPunct="1">
              <a:lnSpc>
                <a:spcPct val="90000"/>
              </a:lnSpc>
              <a:spcBef>
                <a:spcPts val="375"/>
              </a:spcBef>
              <a:buFont typeface="Arial" panose="020B0604020202020204" pitchFamily="34" charset="0"/>
              <a:buNone/>
              <a:defRPr sz="1200" b="1" kern="1200">
                <a:solidFill>
                  <a:schemeClr val="tx1"/>
                </a:solidFill>
                <a:latin typeface="+mn-lt"/>
                <a:ea typeface="+mn-ea"/>
                <a:cs typeface="+mn-cs"/>
              </a:defRPr>
            </a:lvl4pPr>
            <a:lvl5pPr marL="1371600" indent="0" algn="l" defTabSz="685800" rtl="0" eaLnBrk="1" latinLnBrk="0" hangingPunct="1">
              <a:lnSpc>
                <a:spcPct val="90000"/>
              </a:lnSpc>
              <a:spcBef>
                <a:spcPts val="375"/>
              </a:spcBef>
              <a:buFont typeface="Arial" panose="020B0604020202020204" pitchFamily="34" charset="0"/>
              <a:buNone/>
              <a:defRPr sz="1200" b="1" kern="1200">
                <a:solidFill>
                  <a:schemeClr val="tx1"/>
                </a:solidFill>
                <a:latin typeface="+mn-lt"/>
                <a:ea typeface="+mn-ea"/>
                <a:cs typeface="+mn-cs"/>
              </a:defRPr>
            </a:lvl5pPr>
            <a:lvl6pPr marL="1714500" indent="0" algn="l" defTabSz="685800" rtl="0" eaLnBrk="1" latinLnBrk="0" hangingPunct="1">
              <a:lnSpc>
                <a:spcPct val="90000"/>
              </a:lnSpc>
              <a:spcBef>
                <a:spcPts val="375"/>
              </a:spcBef>
              <a:buFont typeface="Arial" panose="020B0604020202020204" pitchFamily="34" charset="0"/>
              <a:buNone/>
              <a:defRPr sz="1200" b="1" kern="1200">
                <a:solidFill>
                  <a:schemeClr val="tx1"/>
                </a:solidFill>
                <a:latin typeface="+mn-lt"/>
                <a:ea typeface="+mn-ea"/>
                <a:cs typeface="+mn-cs"/>
              </a:defRPr>
            </a:lvl6pPr>
            <a:lvl7pPr marL="2057400" indent="0" algn="l" defTabSz="685800" rtl="0" eaLnBrk="1" latinLnBrk="0" hangingPunct="1">
              <a:lnSpc>
                <a:spcPct val="90000"/>
              </a:lnSpc>
              <a:spcBef>
                <a:spcPts val="375"/>
              </a:spcBef>
              <a:buFont typeface="Arial" panose="020B0604020202020204" pitchFamily="34" charset="0"/>
              <a:buNone/>
              <a:defRPr sz="1200" b="1" kern="1200">
                <a:solidFill>
                  <a:schemeClr val="tx1"/>
                </a:solidFill>
                <a:latin typeface="+mn-lt"/>
                <a:ea typeface="+mn-ea"/>
                <a:cs typeface="+mn-cs"/>
              </a:defRPr>
            </a:lvl7pPr>
            <a:lvl8pPr marL="2400300" indent="0" algn="l" defTabSz="685800" rtl="0" eaLnBrk="1" latinLnBrk="0" hangingPunct="1">
              <a:lnSpc>
                <a:spcPct val="90000"/>
              </a:lnSpc>
              <a:spcBef>
                <a:spcPts val="375"/>
              </a:spcBef>
              <a:buFont typeface="Arial" panose="020B0604020202020204" pitchFamily="34" charset="0"/>
              <a:buNone/>
              <a:defRPr sz="1200" b="1" kern="1200">
                <a:solidFill>
                  <a:schemeClr val="tx1"/>
                </a:solidFill>
                <a:latin typeface="+mn-lt"/>
                <a:ea typeface="+mn-ea"/>
                <a:cs typeface="+mn-cs"/>
              </a:defRPr>
            </a:lvl8pPr>
            <a:lvl9pPr marL="2743200" indent="0" algn="l" defTabSz="685800" rtl="0" eaLnBrk="1" latinLnBrk="0" hangingPunct="1">
              <a:lnSpc>
                <a:spcPct val="90000"/>
              </a:lnSpc>
              <a:spcBef>
                <a:spcPts val="375"/>
              </a:spcBef>
              <a:buFont typeface="Arial" panose="020B0604020202020204" pitchFamily="34" charset="0"/>
              <a:buNone/>
              <a:defRPr sz="1200" b="1" kern="1200">
                <a:solidFill>
                  <a:schemeClr val="tx1"/>
                </a:solidFill>
                <a:latin typeface="+mn-lt"/>
                <a:ea typeface="+mn-ea"/>
                <a:cs typeface="+mn-cs"/>
              </a:defRPr>
            </a:lvl9pPr>
          </a:lstStyle>
          <a:p>
            <a:r>
              <a:rPr lang="en-GB" sz="1800" b="1" dirty="0"/>
              <a:t>Mini-case: </a:t>
            </a:r>
            <a:r>
              <a:rPr lang="en-GB" sz="1800" b="1" dirty="0" err="1"/>
              <a:t>Wharehouse</a:t>
            </a:r>
            <a:r>
              <a:rPr lang="en-GB" sz="1800" b="1" dirty="0"/>
              <a:t> Asset:</a:t>
            </a:r>
          </a:p>
        </p:txBody>
      </p:sp>
      <p:pic>
        <p:nvPicPr>
          <p:cNvPr id="2050" name="Picture 2" descr="Warehouse PNG Images &amp; PSDs for Download | PixelSquid - S112051740">
            <a:extLst>
              <a:ext uri="{FF2B5EF4-FFF2-40B4-BE49-F238E27FC236}">
                <a16:creationId xmlns:a16="http://schemas.microsoft.com/office/drawing/2014/main" id="{318ECE05-BCC3-69D4-D86D-4A40DFD1A022}"/>
              </a:ext>
            </a:extLst>
          </p:cNvPr>
          <p:cNvPicPr>
            <a:picLocks noChangeAspect="1" noChangeArrowheads="1"/>
          </p:cNvPicPr>
          <p:nvPr/>
        </p:nvPicPr>
        <p:blipFill>
          <a:blip r:embed="rId3">
            <a:extLst>
              <a:ext uri="{BEBA8EAE-BF5A-486C-A8C5-ECC9F3942E4B}">
                <a14:imgProps xmlns:a14="http://schemas.microsoft.com/office/drawing/2010/main">
                  <a14:imgLayer r:embed="rId4">
                    <a14:imgEffect>
                      <a14:backgroundRemoval t="10000" b="90000" l="10000" r="90000"/>
                    </a14:imgEffect>
                  </a14:imgLayer>
                </a14:imgProps>
              </a:ext>
              <a:ext uri="{28A0092B-C50C-407E-A947-70E740481C1C}">
                <a14:useLocalDpi xmlns:a14="http://schemas.microsoft.com/office/drawing/2010/main" val="0"/>
              </a:ext>
            </a:extLst>
          </a:blip>
          <a:srcRect/>
          <a:stretch>
            <a:fillRect/>
          </a:stretch>
        </p:blipFill>
        <p:spPr bwMode="auto">
          <a:xfrm>
            <a:off x="5183886" y="2777988"/>
            <a:ext cx="2738628" cy="27386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553932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A3F285-02BE-37EB-7956-FE2F02F09690}"/>
            </a:ext>
          </a:extLst>
        </p:cNvPr>
        <p:cNvGrpSpPr/>
        <p:nvPr/>
      </p:nvGrpSpPr>
      <p:grpSpPr>
        <a:xfrm>
          <a:off x="0" y="0"/>
          <a:ext cx="0" cy="0"/>
          <a:chOff x="0" y="0"/>
          <a:chExt cx="0" cy="0"/>
        </a:xfrm>
      </p:grpSpPr>
      <p:sp>
        <p:nvSpPr>
          <p:cNvPr id="6" name="Slide Number Placeholder 2">
            <a:extLst>
              <a:ext uri="{FF2B5EF4-FFF2-40B4-BE49-F238E27FC236}">
                <a16:creationId xmlns:a16="http://schemas.microsoft.com/office/drawing/2014/main" id="{11C6A1FC-7B0E-C708-23E0-154E65C99E93}"/>
              </a:ext>
            </a:extLst>
          </p:cNvPr>
          <p:cNvSpPr txBox="1">
            <a:spLocks/>
          </p:cNvSpPr>
          <p:nvPr/>
        </p:nvSpPr>
        <p:spPr>
          <a:xfrm>
            <a:off x="6553200" y="6356350"/>
            <a:ext cx="2133600" cy="365125"/>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C1FF6DA9-008F-8B48-92A6-B652298478BF}" type="slidenum">
              <a:rPr lang="en-US" sz="1200" b="1" smtClean="0"/>
              <a:pPr algn="r"/>
              <a:t>13</a:t>
            </a:fld>
            <a:endParaRPr lang="en-US" sz="1200" b="1" dirty="0"/>
          </a:p>
        </p:txBody>
      </p:sp>
      <p:sp>
        <p:nvSpPr>
          <p:cNvPr id="15" name="Title 1">
            <a:extLst>
              <a:ext uri="{FF2B5EF4-FFF2-40B4-BE49-F238E27FC236}">
                <a16:creationId xmlns:a16="http://schemas.microsoft.com/office/drawing/2014/main" id="{1DC5A9E2-7219-0974-506B-519359EA971C}"/>
              </a:ext>
            </a:extLst>
          </p:cNvPr>
          <p:cNvSpPr txBox="1">
            <a:spLocks/>
          </p:cNvSpPr>
          <p:nvPr/>
        </p:nvSpPr>
        <p:spPr>
          <a:xfrm>
            <a:off x="121920" y="124786"/>
            <a:ext cx="609600" cy="369449"/>
          </a:xfrm>
          <a:prstGeom prst="rect">
            <a:avLst/>
          </a:prstGeom>
          <a:solidFill>
            <a:srgbClr val="E6B9B8"/>
          </a:solidFill>
          <a:ln>
            <a:solidFill>
              <a:srgbClr val="E6B9B8"/>
            </a:solidFill>
          </a:ln>
        </p:spPr>
        <p:txBody>
          <a:bodyPr anchor="ct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r>
              <a:rPr lang="en-GB" sz="1800" b="1" dirty="0">
                <a:solidFill>
                  <a:schemeClr val="tx2"/>
                </a:solidFill>
                <a:latin typeface="+mn-lt"/>
                <a:ea typeface="+mn-ea"/>
                <a:cs typeface="+mn-cs"/>
              </a:rPr>
              <a:t>12</a:t>
            </a:r>
          </a:p>
        </p:txBody>
      </p:sp>
      <p:sp>
        <p:nvSpPr>
          <p:cNvPr id="21" name="Text Placeholder 20">
            <a:extLst>
              <a:ext uri="{FF2B5EF4-FFF2-40B4-BE49-F238E27FC236}">
                <a16:creationId xmlns:a16="http://schemas.microsoft.com/office/drawing/2014/main" id="{1A261CD7-75AD-B57C-986F-2F4C245D0264}"/>
              </a:ext>
            </a:extLst>
          </p:cNvPr>
          <p:cNvSpPr>
            <a:spLocks noGrp="1"/>
          </p:cNvSpPr>
          <p:nvPr>
            <p:ph type="body" idx="10"/>
          </p:nvPr>
        </p:nvSpPr>
        <p:spPr>
          <a:xfrm>
            <a:off x="695480" y="129307"/>
            <a:ext cx="6967192" cy="374072"/>
          </a:xfrm>
        </p:spPr>
        <p:txBody>
          <a:bodyPr>
            <a:normAutofit/>
          </a:bodyPr>
          <a:lstStyle/>
          <a:p>
            <a:r>
              <a:rPr lang="en-GB" b="1" dirty="0"/>
              <a:t>Case Study: Storm Daniel 2023</a:t>
            </a:r>
          </a:p>
        </p:txBody>
      </p:sp>
      <p:sp>
        <p:nvSpPr>
          <p:cNvPr id="39" name="TextBox 38">
            <a:extLst>
              <a:ext uri="{FF2B5EF4-FFF2-40B4-BE49-F238E27FC236}">
                <a16:creationId xmlns:a16="http://schemas.microsoft.com/office/drawing/2014/main" id="{EACC9CD9-DFFD-1B32-F783-0C45EE0E6765}"/>
              </a:ext>
            </a:extLst>
          </p:cNvPr>
          <p:cNvSpPr txBox="1"/>
          <p:nvPr/>
        </p:nvSpPr>
        <p:spPr>
          <a:xfrm>
            <a:off x="465416" y="2425601"/>
            <a:ext cx="8168640" cy="1323439"/>
          </a:xfrm>
          <a:prstGeom prst="rect">
            <a:avLst/>
          </a:prstGeom>
          <a:solidFill>
            <a:schemeClr val="accent2">
              <a:lumMod val="20000"/>
              <a:lumOff val="80000"/>
            </a:schemeClr>
          </a:solidFill>
          <a:ln>
            <a:solidFill>
              <a:srgbClr val="D17F7D"/>
            </a:solidFill>
            <a:prstDash val="dash"/>
          </a:ln>
        </p:spPr>
        <p:txBody>
          <a:bodyPr wrap="square" rtlCol="0">
            <a:spAutoFit/>
          </a:bodyPr>
          <a:lstStyle/>
          <a:p>
            <a:pPr algn="just">
              <a:defRPr sz="2000"/>
            </a:pPr>
            <a:r>
              <a:rPr lang="en-GB" sz="1600" b="1" dirty="0">
                <a:latin typeface="+mj-lt"/>
                <a:ea typeface="MS Mincho" panose="02020609040205080304" pitchFamily="49" charset="-128"/>
                <a:cs typeface="Times New Roman" panose="02020603050405020304" pitchFamily="18" charset="0"/>
              </a:rPr>
              <a:t>Thessaly floods:</a:t>
            </a:r>
          </a:p>
          <a:p>
            <a:pPr marL="285750" indent="-285750" algn="just">
              <a:buFont typeface="Arial" panose="020B0604020202020204" pitchFamily="34" charset="0"/>
              <a:buChar char="•"/>
              <a:defRPr sz="2000"/>
            </a:pPr>
            <a:r>
              <a:rPr lang="en-GB" sz="1600" dirty="0">
                <a:latin typeface="+mj-lt"/>
                <a:ea typeface="MS Mincho" panose="02020609040205080304" pitchFamily="49" charset="-128"/>
                <a:cs typeface="Times New Roman" panose="02020603050405020304" pitchFamily="18" charset="0"/>
              </a:rPr>
              <a:t>billions in damages</a:t>
            </a:r>
          </a:p>
          <a:p>
            <a:pPr marL="285750" indent="-285750" algn="just">
              <a:buFont typeface="Arial" panose="020B0604020202020204" pitchFamily="34" charset="0"/>
              <a:buChar char="•"/>
              <a:defRPr sz="2000"/>
            </a:pPr>
            <a:r>
              <a:rPr lang="en-GB" sz="1600" dirty="0">
                <a:latin typeface="+mj-lt"/>
                <a:ea typeface="MS Mincho" panose="02020609040205080304" pitchFamily="49" charset="-128"/>
                <a:cs typeface="Times New Roman" panose="02020603050405020304" pitchFamily="18" charset="0"/>
              </a:rPr>
              <a:t>Market freeze</a:t>
            </a:r>
          </a:p>
          <a:p>
            <a:pPr marL="285750" indent="-285750" algn="just">
              <a:buFont typeface="Arial" panose="020B0604020202020204" pitchFamily="34" charset="0"/>
              <a:buChar char="•"/>
              <a:defRPr sz="2000"/>
            </a:pPr>
            <a:r>
              <a:rPr lang="en-GB" sz="1600" dirty="0">
                <a:latin typeface="+mj-lt"/>
                <a:ea typeface="MS Mincho" panose="02020609040205080304" pitchFamily="49" charset="-128"/>
                <a:cs typeface="Times New Roman" panose="02020603050405020304" pitchFamily="18" charset="0"/>
              </a:rPr>
              <a:t>insurance disruption</a:t>
            </a:r>
          </a:p>
          <a:p>
            <a:pPr marL="285750" indent="-285750" algn="just">
              <a:buFont typeface="Arial" panose="020B0604020202020204" pitchFamily="34" charset="0"/>
              <a:buChar char="•"/>
              <a:defRPr sz="2000"/>
            </a:pPr>
            <a:r>
              <a:rPr lang="en-GB" sz="1600" dirty="0">
                <a:latin typeface="+mj-lt"/>
                <a:ea typeface="MS Mincho" panose="02020609040205080304" pitchFamily="49" charset="-128"/>
                <a:cs typeface="Times New Roman" panose="02020603050405020304" pitchFamily="18" charset="0"/>
              </a:rPr>
              <a:t>Implications for collateral valuation</a:t>
            </a:r>
          </a:p>
        </p:txBody>
      </p:sp>
      <p:sp>
        <p:nvSpPr>
          <p:cNvPr id="2" name="Rectangle 1">
            <a:extLst>
              <a:ext uri="{FF2B5EF4-FFF2-40B4-BE49-F238E27FC236}">
                <a16:creationId xmlns:a16="http://schemas.microsoft.com/office/drawing/2014/main" id="{0C6991AF-9A79-F004-3151-4B03BEF43C4C}"/>
              </a:ext>
            </a:extLst>
          </p:cNvPr>
          <p:cNvSpPr/>
          <p:nvPr/>
        </p:nvSpPr>
        <p:spPr>
          <a:xfrm>
            <a:off x="465416" y="1763038"/>
            <a:ext cx="103221" cy="372315"/>
          </a:xfrm>
          <a:prstGeom prst="rect">
            <a:avLst/>
          </a:prstGeom>
          <a:solidFill>
            <a:srgbClr val="E6B9B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 Placeholder 2">
            <a:extLst>
              <a:ext uri="{FF2B5EF4-FFF2-40B4-BE49-F238E27FC236}">
                <a16:creationId xmlns:a16="http://schemas.microsoft.com/office/drawing/2014/main" id="{394BBA82-A830-F512-1454-873B927184B6}"/>
              </a:ext>
            </a:extLst>
          </p:cNvPr>
          <p:cNvSpPr txBox="1">
            <a:spLocks/>
          </p:cNvSpPr>
          <p:nvPr/>
        </p:nvSpPr>
        <p:spPr>
          <a:xfrm>
            <a:off x="517026" y="1761281"/>
            <a:ext cx="3868340" cy="374072"/>
          </a:xfrm>
          <a:prstGeom prst="rect">
            <a:avLst/>
          </a:prstGeom>
        </p:spPr>
        <p:txBody>
          <a:bodyPr anchor="ctr">
            <a:normAutofit/>
          </a:bodyPr>
          <a:lstStyle>
            <a:lvl1pPr marL="0" indent="0" algn="l" defTabSz="685800" rtl="0" eaLnBrk="1" latinLnBrk="0" hangingPunct="1">
              <a:lnSpc>
                <a:spcPct val="90000"/>
              </a:lnSpc>
              <a:spcBef>
                <a:spcPts val="750"/>
              </a:spcBef>
              <a:buFont typeface="Arial" panose="020B0604020202020204" pitchFamily="34" charset="0"/>
              <a:buNone/>
              <a:defRPr sz="1050" b="0" kern="1200">
                <a:solidFill>
                  <a:schemeClr val="tx2"/>
                </a:solidFill>
                <a:latin typeface="+mn-lt"/>
                <a:ea typeface="+mn-ea"/>
                <a:cs typeface="+mn-cs"/>
              </a:defRPr>
            </a:lvl1pPr>
            <a:lvl2pPr marL="342900" indent="0" algn="l" defTabSz="685800" rtl="0" eaLnBrk="1" latinLnBrk="0" hangingPunct="1">
              <a:lnSpc>
                <a:spcPct val="90000"/>
              </a:lnSpc>
              <a:spcBef>
                <a:spcPts val="375"/>
              </a:spcBef>
              <a:buFont typeface="Arial" panose="020B0604020202020204" pitchFamily="34" charset="0"/>
              <a:buNone/>
              <a:defRPr sz="1500" b="1" kern="1200">
                <a:solidFill>
                  <a:schemeClr val="tx1"/>
                </a:solidFill>
                <a:latin typeface="+mn-lt"/>
                <a:ea typeface="+mn-ea"/>
                <a:cs typeface="+mn-cs"/>
              </a:defRPr>
            </a:lvl2pPr>
            <a:lvl3pPr marL="685800" indent="0" algn="l" defTabSz="685800" rtl="0" eaLnBrk="1" latinLnBrk="0" hangingPunct="1">
              <a:lnSpc>
                <a:spcPct val="90000"/>
              </a:lnSpc>
              <a:spcBef>
                <a:spcPts val="375"/>
              </a:spcBef>
              <a:buFont typeface="Arial" panose="020B0604020202020204" pitchFamily="34" charset="0"/>
              <a:buNone/>
              <a:defRPr sz="1350" b="1" kern="1200">
                <a:solidFill>
                  <a:schemeClr val="tx1"/>
                </a:solidFill>
                <a:latin typeface="+mn-lt"/>
                <a:ea typeface="+mn-ea"/>
                <a:cs typeface="+mn-cs"/>
              </a:defRPr>
            </a:lvl3pPr>
            <a:lvl4pPr marL="1028700" indent="0" algn="l" defTabSz="685800" rtl="0" eaLnBrk="1" latinLnBrk="0" hangingPunct="1">
              <a:lnSpc>
                <a:spcPct val="90000"/>
              </a:lnSpc>
              <a:spcBef>
                <a:spcPts val="375"/>
              </a:spcBef>
              <a:buFont typeface="Arial" panose="020B0604020202020204" pitchFamily="34" charset="0"/>
              <a:buNone/>
              <a:defRPr sz="1200" b="1" kern="1200">
                <a:solidFill>
                  <a:schemeClr val="tx1"/>
                </a:solidFill>
                <a:latin typeface="+mn-lt"/>
                <a:ea typeface="+mn-ea"/>
                <a:cs typeface="+mn-cs"/>
              </a:defRPr>
            </a:lvl4pPr>
            <a:lvl5pPr marL="1371600" indent="0" algn="l" defTabSz="685800" rtl="0" eaLnBrk="1" latinLnBrk="0" hangingPunct="1">
              <a:lnSpc>
                <a:spcPct val="90000"/>
              </a:lnSpc>
              <a:spcBef>
                <a:spcPts val="375"/>
              </a:spcBef>
              <a:buFont typeface="Arial" panose="020B0604020202020204" pitchFamily="34" charset="0"/>
              <a:buNone/>
              <a:defRPr sz="1200" b="1" kern="1200">
                <a:solidFill>
                  <a:schemeClr val="tx1"/>
                </a:solidFill>
                <a:latin typeface="+mn-lt"/>
                <a:ea typeface="+mn-ea"/>
                <a:cs typeface="+mn-cs"/>
              </a:defRPr>
            </a:lvl5pPr>
            <a:lvl6pPr marL="1714500" indent="0" algn="l" defTabSz="685800" rtl="0" eaLnBrk="1" latinLnBrk="0" hangingPunct="1">
              <a:lnSpc>
                <a:spcPct val="90000"/>
              </a:lnSpc>
              <a:spcBef>
                <a:spcPts val="375"/>
              </a:spcBef>
              <a:buFont typeface="Arial" panose="020B0604020202020204" pitchFamily="34" charset="0"/>
              <a:buNone/>
              <a:defRPr sz="1200" b="1" kern="1200">
                <a:solidFill>
                  <a:schemeClr val="tx1"/>
                </a:solidFill>
                <a:latin typeface="+mn-lt"/>
                <a:ea typeface="+mn-ea"/>
                <a:cs typeface="+mn-cs"/>
              </a:defRPr>
            </a:lvl6pPr>
            <a:lvl7pPr marL="2057400" indent="0" algn="l" defTabSz="685800" rtl="0" eaLnBrk="1" latinLnBrk="0" hangingPunct="1">
              <a:lnSpc>
                <a:spcPct val="90000"/>
              </a:lnSpc>
              <a:spcBef>
                <a:spcPts val="375"/>
              </a:spcBef>
              <a:buFont typeface="Arial" panose="020B0604020202020204" pitchFamily="34" charset="0"/>
              <a:buNone/>
              <a:defRPr sz="1200" b="1" kern="1200">
                <a:solidFill>
                  <a:schemeClr val="tx1"/>
                </a:solidFill>
                <a:latin typeface="+mn-lt"/>
                <a:ea typeface="+mn-ea"/>
                <a:cs typeface="+mn-cs"/>
              </a:defRPr>
            </a:lvl7pPr>
            <a:lvl8pPr marL="2400300" indent="0" algn="l" defTabSz="685800" rtl="0" eaLnBrk="1" latinLnBrk="0" hangingPunct="1">
              <a:lnSpc>
                <a:spcPct val="90000"/>
              </a:lnSpc>
              <a:spcBef>
                <a:spcPts val="375"/>
              </a:spcBef>
              <a:buFont typeface="Arial" panose="020B0604020202020204" pitchFamily="34" charset="0"/>
              <a:buNone/>
              <a:defRPr sz="1200" b="1" kern="1200">
                <a:solidFill>
                  <a:schemeClr val="tx1"/>
                </a:solidFill>
                <a:latin typeface="+mn-lt"/>
                <a:ea typeface="+mn-ea"/>
                <a:cs typeface="+mn-cs"/>
              </a:defRPr>
            </a:lvl8pPr>
            <a:lvl9pPr marL="2743200" indent="0" algn="l" defTabSz="685800" rtl="0" eaLnBrk="1" latinLnBrk="0" hangingPunct="1">
              <a:lnSpc>
                <a:spcPct val="90000"/>
              </a:lnSpc>
              <a:spcBef>
                <a:spcPts val="375"/>
              </a:spcBef>
              <a:buFont typeface="Arial" panose="020B0604020202020204" pitchFamily="34" charset="0"/>
              <a:buNone/>
              <a:defRPr sz="1200" b="1" kern="1200">
                <a:solidFill>
                  <a:schemeClr val="tx1"/>
                </a:solidFill>
                <a:latin typeface="+mn-lt"/>
                <a:ea typeface="+mn-ea"/>
                <a:cs typeface="+mn-cs"/>
              </a:defRPr>
            </a:lvl9pPr>
          </a:lstStyle>
          <a:p>
            <a:r>
              <a:rPr lang="en-GB" sz="1800" b="1" dirty="0"/>
              <a:t>Case Study: Storm Daniel 2023</a:t>
            </a:r>
          </a:p>
        </p:txBody>
      </p:sp>
      <p:pic>
        <p:nvPicPr>
          <p:cNvPr id="4" name="Picture 2" descr="Greek floods lay bare state's lack of preparation | Euractiv">
            <a:extLst>
              <a:ext uri="{FF2B5EF4-FFF2-40B4-BE49-F238E27FC236}">
                <a16:creationId xmlns:a16="http://schemas.microsoft.com/office/drawing/2014/main" id="{D062FDD5-52E3-F99B-D308-9360DBFB366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77936" y="3916521"/>
            <a:ext cx="5943600" cy="227234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3460098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D8A19C-75D7-8B67-EF32-2DDD95B81492}"/>
            </a:ext>
          </a:extLst>
        </p:cNvPr>
        <p:cNvGrpSpPr/>
        <p:nvPr/>
      </p:nvGrpSpPr>
      <p:grpSpPr>
        <a:xfrm>
          <a:off x="0" y="0"/>
          <a:ext cx="0" cy="0"/>
          <a:chOff x="0" y="0"/>
          <a:chExt cx="0" cy="0"/>
        </a:xfrm>
      </p:grpSpPr>
      <p:sp>
        <p:nvSpPr>
          <p:cNvPr id="6" name="Slide Number Placeholder 2">
            <a:extLst>
              <a:ext uri="{FF2B5EF4-FFF2-40B4-BE49-F238E27FC236}">
                <a16:creationId xmlns:a16="http://schemas.microsoft.com/office/drawing/2014/main" id="{EF9BF7C0-CDCA-B70A-747A-CE47919A324E}"/>
              </a:ext>
            </a:extLst>
          </p:cNvPr>
          <p:cNvSpPr txBox="1">
            <a:spLocks/>
          </p:cNvSpPr>
          <p:nvPr/>
        </p:nvSpPr>
        <p:spPr>
          <a:xfrm>
            <a:off x="6553200" y="6356350"/>
            <a:ext cx="2133600" cy="365125"/>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C1FF6DA9-008F-8B48-92A6-B652298478BF}" type="slidenum">
              <a:rPr lang="en-US" sz="1200" b="1" smtClean="0"/>
              <a:pPr algn="r"/>
              <a:t>14</a:t>
            </a:fld>
            <a:endParaRPr lang="en-US" sz="1200" b="1" dirty="0"/>
          </a:p>
        </p:txBody>
      </p:sp>
      <p:sp>
        <p:nvSpPr>
          <p:cNvPr id="15" name="Title 1">
            <a:extLst>
              <a:ext uri="{FF2B5EF4-FFF2-40B4-BE49-F238E27FC236}">
                <a16:creationId xmlns:a16="http://schemas.microsoft.com/office/drawing/2014/main" id="{CEA7B344-D83B-54B0-8BEB-276E5E1B7190}"/>
              </a:ext>
            </a:extLst>
          </p:cNvPr>
          <p:cNvSpPr txBox="1">
            <a:spLocks/>
          </p:cNvSpPr>
          <p:nvPr/>
        </p:nvSpPr>
        <p:spPr>
          <a:xfrm>
            <a:off x="121920" y="124786"/>
            <a:ext cx="609600" cy="369449"/>
          </a:xfrm>
          <a:prstGeom prst="rect">
            <a:avLst/>
          </a:prstGeom>
          <a:solidFill>
            <a:srgbClr val="E6B9B8"/>
          </a:solidFill>
          <a:ln>
            <a:solidFill>
              <a:srgbClr val="E6B9B8"/>
            </a:solidFill>
          </a:ln>
        </p:spPr>
        <p:txBody>
          <a:bodyPr anchor="ct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r>
              <a:rPr lang="en-GB" sz="1800" b="1" dirty="0">
                <a:solidFill>
                  <a:schemeClr val="tx2"/>
                </a:solidFill>
                <a:latin typeface="+mn-lt"/>
                <a:ea typeface="+mn-ea"/>
                <a:cs typeface="+mn-cs"/>
              </a:rPr>
              <a:t>13</a:t>
            </a:r>
          </a:p>
        </p:txBody>
      </p:sp>
      <p:sp>
        <p:nvSpPr>
          <p:cNvPr id="21" name="Text Placeholder 20">
            <a:extLst>
              <a:ext uri="{FF2B5EF4-FFF2-40B4-BE49-F238E27FC236}">
                <a16:creationId xmlns:a16="http://schemas.microsoft.com/office/drawing/2014/main" id="{D3D37A97-6529-AC51-7968-E956ABA5E92E}"/>
              </a:ext>
            </a:extLst>
          </p:cNvPr>
          <p:cNvSpPr>
            <a:spLocks noGrp="1"/>
          </p:cNvSpPr>
          <p:nvPr>
            <p:ph type="body" idx="10"/>
          </p:nvPr>
        </p:nvSpPr>
        <p:spPr>
          <a:xfrm>
            <a:off x="695480" y="129307"/>
            <a:ext cx="6967192" cy="374072"/>
          </a:xfrm>
        </p:spPr>
        <p:txBody>
          <a:bodyPr>
            <a:normAutofit/>
          </a:bodyPr>
          <a:lstStyle/>
          <a:p>
            <a:r>
              <a:rPr lang="en-GB" b="1" dirty="0"/>
              <a:t>Governance &amp; Processes</a:t>
            </a:r>
          </a:p>
        </p:txBody>
      </p:sp>
      <p:sp>
        <p:nvSpPr>
          <p:cNvPr id="5" name="Retângulo 1">
            <a:extLst>
              <a:ext uri="{FF2B5EF4-FFF2-40B4-BE49-F238E27FC236}">
                <a16:creationId xmlns:a16="http://schemas.microsoft.com/office/drawing/2014/main" id="{9798D73A-0B7E-93ED-D5B0-3CFB96DA50F0}"/>
              </a:ext>
            </a:extLst>
          </p:cNvPr>
          <p:cNvSpPr/>
          <p:nvPr/>
        </p:nvSpPr>
        <p:spPr>
          <a:xfrm>
            <a:off x="731520" y="1792996"/>
            <a:ext cx="3246120" cy="472363"/>
          </a:xfrm>
          <a:prstGeom prst="rect">
            <a:avLst/>
          </a:prstGeom>
          <a:noFill/>
          <a:ln>
            <a:solidFill>
              <a:schemeClr val="accent2">
                <a:lumMod val="20000"/>
                <a:lumOff val="8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600" b="1" i="0" u="none" strike="noStrike" kern="1200" cap="none" spc="0" normalizeH="0" baseline="0" noProof="0" dirty="0">
                <a:ln>
                  <a:noFill/>
                </a:ln>
                <a:solidFill>
                  <a:schemeClr val="tx1"/>
                </a:solidFill>
                <a:effectLst/>
                <a:uLnTx/>
                <a:uFillTx/>
                <a:latin typeface="Aptos Display" panose="02110004020202020204"/>
                <a:ea typeface="+mn-ea"/>
                <a:cs typeface="+mn-cs"/>
              </a:rPr>
              <a:t>Cross-functional teams</a:t>
            </a:r>
          </a:p>
        </p:txBody>
      </p:sp>
      <p:sp>
        <p:nvSpPr>
          <p:cNvPr id="7" name="Flowchart: Merge 6">
            <a:extLst>
              <a:ext uri="{FF2B5EF4-FFF2-40B4-BE49-F238E27FC236}">
                <a16:creationId xmlns:a16="http://schemas.microsoft.com/office/drawing/2014/main" id="{6D04F055-2E15-A500-A737-FD0659459D38}"/>
              </a:ext>
            </a:extLst>
          </p:cNvPr>
          <p:cNvSpPr/>
          <p:nvPr/>
        </p:nvSpPr>
        <p:spPr>
          <a:xfrm>
            <a:off x="1308277" y="2514856"/>
            <a:ext cx="2092606" cy="246888"/>
          </a:xfrm>
          <a:prstGeom prst="flowChartMerge">
            <a:avLst/>
          </a:prstGeom>
          <a:solidFill>
            <a:srgbClr val="D17F7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Retângulo 8">
            <a:extLst>
              <a:ext uri="{FF2B5EF4-FFF2-40B4-BE49-F238E27FC236}">
                <a16:creationId xmlns:a16="http://schemas.microsoft.com/office/drawing/2014/main" id="{90DBBA60-A5B4-E698-CC28-3545534A9F76}"/>
              </a:ext>
            </a:extLst>
          </p:cNvPr>
          <p:cNvSpPr/>
          <p:nvPr/>
        </p:nvSpPr>
        <p:spPr>
          <a:xfrm>
            <a:off x="1308280" y="3057721"/>
            <a:ext cx="2092604" cy="369450"/>
          </a:xfrm>
          <a:prstGeom prst="rect">
            <a:avLst/>
          </a:prstGeom>
          <a:noFill/>
          <a:ln>
            <a:solidFill>
              <a:schemeClr val="accent2">
                <a:lumMod val="20000"/>
                <a:lumOff val="8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defRPr sz="2000"/>
            </a:pPr>
            <a:r>
              <a:rPr lang="en-GB" sz="1600" dirty="0">
                <a:solidFill>
                  <a:schemeClr val="tx1"/>
                </a:solidFill>
              </a:rPr>
              <a:t>Credit</a:t>
            </a:r>
            <a:endParaRPr lang="pt-BR" sz="1600" dirty="0">
              <a:solidFill>
                <a:schemeClr val="tx1"/>
              </a:solidFill>
            </a:endParaRPr>
          </a:p>
        </p:txBody>
      </p:sp>
      <p:sp>
        <p:nvSpPr>
          <p:cNvPr id="9" name="Retângulo 8">
            <a:extLst>
              <a:ext uri="{FF2B5EF4-FFF2-40B4-BE49-F238E27FC236}">
                <a16:creationId xmlns:a16="http://schemas.microsoft.com/office/drawing/2014/main" id="{45F6AA75-6A20-E94C-57FF-9241278AB343}"/>
              </a:ext>
            </a:extLst>
          </p:cNvPr>
          <p:cNvSpPr/>
          <p:nvPr/>
        </p:nvSpPr>
        <p:spPr>
          <a:xfrm>
            <a:off x="1308279" y="3516204"/>
            <a:ext cx="2092604" cy="369450"/>
          </a:xfrm>
          <a:prstGeom prst="rect">
            <a:avLst/>
          </a:prstGeom>
          <a:noFill/>
          <a:ln>
            <a:solidFill>
              <a:schemeClr val="accent2">
                <a:lumMod val="20000"/>
                <a:lumOff val="8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defRPr sz="2000"/>
            </a:pPr>
            <a:r>
              <a:rPr lang="en-GB" sz="1600" dirty="0">
                <a:solidFill>
                  <a:schemeClr val="tx1"/>
                </a:solidFill>
              </a:rPr>
              <a:t>Valuation</a:t>
            </a:r>
            <a:endParaRPr lang="pt-BR" sz="1600" dirty="0">
              <a:solidFill>
                <a:schemeClr val="tx1"/>
              </a:solidFill>
            </a:endParaRPr>
          </a:p>
        </p:txBody>
      </p:sp>
      <p:sp>
        <p:nvSpPr>
          <p:cNvPr id="10" name="Retângulo 8">
            <a:extLst>
              <a:ext uri="{FF2B5EF4-FFF2-40B4-BE49-F238E27FC236}">
                <a16:creationId xmlns:a16="http://schemas.microsoft.com/office/drawing/2014/main" id="{AC8DB41A-42C6-C520-740F-7447CFC298D8}"/>
              </a:ext>
            </a:extLst>
          </p:cNvPr>
          <p:cNvSpPr/>
          <p:nvPr/>
        </p:nvSpPr>
        <p:spPr>
          <a:xfrm>
            <a:off x="1308277" y="3974687"/>
            <a:ext cx="2092604" cy="369451"/>
          </a:xfrm>
          <a:prstGeom prst="rect">
            <a:avLst/>
          </a:prstGeom>
          <a:noFill/>
          <a:ln>
            <a:solidFill>
              <a:schemeClr val="accent2">
                <a:lumMod val="20000"/>
                <a:lumOff val="8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defRPr sz="2000"/>
            </a:pPr>
            <a:r>
              <a:rPr lang="en-GB" sz="1600" dirty="0">
                <a:solidFill>
                  <a:schemeClr val="tx1"/>
                </a:solidFill>
              </a:rPr>
              <a:t>Sustainability</a:t>
            </a:r>
            <a:endParaRPr lang="pt-BR" sz="1600" dirty="0">
              <a:solidFill>
                <a:schemeClr val="tx1"/>
              </a:solidFill>
            </a:endParaRPr>
          </a:p>
        </p:txBody>
      </p:sp>
      <p:sp>
        <p:nvSpPr>
          <p:cNvPr id="12" name="Retângulo 1">
            <a:extLst>
              <a:ext uri="{FF2B5EF4-FFF2-40B4-BE49-F238E27FC236}">
                <a16:creationId xmlns:a16="http://schemas.microsoft.com/office/drawing/2014/main" id="{4BAF16BC-B272-516E-2087-3109D6BA8489}"/>
              </a:ext>
            </a:extLst>
          </p:cNvPr>
          <p:cNvSpPr/>
          <p:nvPr/>
        </p:nvSpPr>
        <p:spPr>
          <a:xfrm>
            <a:off x="5166362" y="1783851"/>
            <a:ext cx="3246120" cy="472363"/>
          </a:xfrm>
          <a:prstGeom prst="rect">
            <a:avLst/>
          </a:prstGeom>
          <a:noFill/>
          <a:ln>
            <a:solidFill>
              <a:schemeClr val="accent2">
                <a:lumMod val="20000"/>
                <a:lumOff val="8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600" b="1" i="0" u="none" strike="noStrike" kern="1200" cap="none" spc="0" normalizeH="0" baseline="0" noProof="0" dirty="0">
                <a:ln>
                  <a:noFill/>
                </a:ln>
                <a:solidFill>
                  <a:schemeClr val="tx1"/>
                </a:solidFill>
                <a:effectLst/>
                <a:uLnTx/>
                <a:uFillTx/>
                <a:latin typeface="Aptos Display" panose="02110004020202020204"/>
                <a:ea typeface="+mn-ea"/>
                <a:cs typeface="+mn-cs"/>
              </a:rPr>
              <a:t>Policies</a:t>
            </a:r>
          </a:p>
        </p:txBody>
      </p:sp>
      <p:sp>
        <p:nvSpPr>
          <p:cNvPr id="13" name="Flowchart: Merge 12">
            <a:extLst>
              <a:ext uri="{FF2B5EF4-FFF2-40B4-BE49-F238E27FC236}">
                <a16:creationId xmlns:a16="http://schemas.microsoft.com/office/drawing/2014/main" id="{7E5E758A-1B25-8C93-B8D5-D9DC096B32A5}"/>
              </a:ext>
            </a:extLst>
          </p:cNvPr>
          <p:cNvSpPr/>
          <p:nvPr/>
        </p:nvSpPr>
        <p:spPr>
          <a:xfrm>
            <a:off x="5743117" y="2505712"/>
            <a:ext cx="2092606" cy="246888"/>
          </a:xfrm>
          <a:prstGeom prst="flowChartMerge">
            <a:avLst/>
          </a:prstGeom>
          <a:solidFill>
            <a:srgbClr val="D17F7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Retângulo 8">
            <a:extLst>
              <a:ext uri="{FF2B5EF4-FFF2-40B4-BE49-F238E27FC236}">
                <a16:creationId xmlns:a16="http://schemas.microsoft.com/office/drawing/2014/main" id="{8564A479-F83C-537C-5E4C-ACE5CC6B65E1}"/>
              </a:ext>
            </a:extLst>
          </p:cNvPr>
          <p:cNvSpPr/>
          <p:nvPr/>
        </p:nvSpPr>
        <p:spPr>
          <a:xfrm>
            <a:off x="5743116" y="3057721"/>
            <a:ext cx="2092604" cy="369450"/>
          </a:xfrm>
          <a:prstGeom prst="rect">
            <a:avLst/>
          </a:prstGeom>
          <a:noFill/>
          <a:ln>
            <a:solidFill>
              <a:schemeClr val="accent2">
                <a:lumMod val="20000"/>
                <a:lumOff val="8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defRPr sz="2000"/>
            </a:pPr>
            <a:r>
              <a:rPr lang="en-GB" sz="1600" dirty="0">
                <a:solidFill>
                  <a:schemeClr val="tx1"/>
                </a:solidFill>
              </a:rPr>
              <a:t>ESG adjustments</a:t>
            </a:r>
            <a:endParaRPr lang="pt-BR" sz="1600" dirty="0">
              <a:solidFill>
                <a:schemeClr val="tx1"/>
              </a:solidFill>
            </a:endParaRPr>
          </a:p>
        </p:txBody>
      </p:sp>
      <p:sp>
        <p:nvSpPr>
          <p:cNvPr id="19" name="Retângulo 8">
            <a:extLst>
              <a:ext uri="{FF2B5EF4-FFF2-40B4-BE49-F238E27FC236}">
                <a16:creationId xmlns:a16="http://schemas.microsoft.com/office/drawing/2014/main" id="{CBA3B425-05A4-4138-FE8E-B87897F721B6}"/>
              </a:ext>
            </a:extLst>
          </p:cNvPr>
          <p:cNvSpPr/>
          <p:nvPr/>
        </p:nvSpPr>
        <p:spPr>
          <a:xfrm>
            <a:off x="5743115" y="3516204"/>
            <a:ext cx="2092604" cy="369450"/>
          </a:xfrm>
          <a:prstGeom prst="rect">
            <a:avLst/>
          </a:prstGeom>
          <a:noFill/>
          <a:ln>
            <a:solidFill>
              <a:schemeClr val="accent2">
                <a:lumMod val="20000"/>
                <a:lumOff val="8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defRPr sz="2000"/>
            </a:pPr>
            <a:r>
              <a:rPr lang="en-GB" sz="1600" dirty="0">
                <a:solidFill>
                  <a:schemeClr val="tx1"/>
                </a:solidFill>
              </a:rPr>
              <a:t>Audits</a:t>
            </a:r>
          </a:p>
        </p:txBody>
      </p:sp>
      <p:sp>
        <p:nvSpPr>
          <p:cNvPr id="22" name="Retângulo 8">
            <a:extLst>
              <a:ext uri="{FF2B5EF4-FFF2-40B4-BE49-F238E27FC236}">
                <a16:creationId xmlns:a16="http://schemas.microsoft.com/office/drawing/2014/main" id="{C45219A4-B130-10B4-6B86-BC2E946EFE34}"/>
              </a:ext>
            </a:extLst>
          </p:cNvPr>
          <p:cNvSpPr/>
          <p:nvPr/>
        </p:nvSpPr>
        <p:spPr>
          <a:xfrm>
            <a:off x="5743115" y="3974687"/>
            <a:ext cx="2092604" cy="628828"/>
          </a:xfrm>
          <a:prstGeom prst="rect">
            <a:avLst/>
          </a:prstGeom>
          <a:noFill/>
          <a:ln>
            <a:solidFill>
              <a:schemeClr val="accent2">
                <a:lumMod val="20000"/>
                <a:lumOff val="8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defRPr sz="2000"/>
            </a:pPr>
            <a:r>
              <a:rPr lang="en-GB" sz="1600" dirty="0">
                <a:solidFill>
                  <a:schemeClr val="tx1"/>
                </a:solidFill>
              </a:rPr>
              <a:t>Revaluation triggers linked to climate risk</a:t>
            </a:r>
          </a:p>
        </p:txBody>
      </p:sp>
    </p:spTree>
    <p:extLst>
      <p:ext uri="{BB962C8B-B14F-4D97-AF65-F5344CB8AC3E}">
        <p14:creationId xmlns:p14="http://schemas.microsoft.com/office/powerpoint/2010/main" val="407347987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099C27-3CF6-E062-E38D-113D58D0E83A}"/>
            </a:ext>
          </a:extLst>
        </p:cNvPr>
        <p:cNvGrpSpPr/>
        <p:nvPr/>
      </p:nvGrpSpPr>
      <p:grpSpPr>
        <a:xfrm>
          <a:off x="0" y="0"/>
          <a:ext cx="0" cy="0"/>
          <a:chOff x="0" y="0"/>
          <a:chExt cx="0" cy="0"/>
        </a:xfrm>
      </p:grpSpPr>
      <p:sp>
        <p:nvSpPr>
          <p:cNvPr id="6" name="Slide Number Placeholder 2">
            <a:extLst>
              <a:ext uri="{FF2B5EF4-FFF2-40B4-BE49-F238E27FC236}">
                <a16:creationId xmlns:a16="http://schemas.microsoft.com/office/drawing/2014/main" id="{43739F45-1B67-60FE-E7CA-6A466B76BC73}"/>
              </a:ext>
            </a:extLst>
          </p:cNvPr>
          <p:cNvSpPr txBox="1">
            <a:spLocks/>
          </p:cNvSpPr>
          <p:nvPr/>
        </p:nvSpPr>
        <p:spPr>
          <a:xfrm>
            <a:off x="6553200" y="6356350"/>
            <a:ext cx="2133600" cy="365125"/>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C1FF6DA9-008F-8B48-92A6-B652298478BF}" type="slidenum">
              <a:rPr lang="en-US" sz="1200" b="1" smtClean="0"/>
              <a:pPr algn="r"/>
              <a:t>15</a:t>
            </a:fld>
            <a:endParaRPr lang="en-US" sz="1200" b="1" dirty="0"/>
          </a:p>
        </p:txBody>
      </p:sp>
      <p:sp>
        <p:nvSpPr>
          <p:cNvPr id="15" name="Title 1">
            <a:extLst>
              <a:ext uri="{FF2B5EF4-FFF2-40B4-BE49-F238E27FC236}">
                <a16:creationId xmlns:a16="http://schemas.microsoft.com/office/drawing/2014/main" id="{7168EFE5-E662-07DD-A7AF-02B5ACF73642}"/>
              </a:ext>
            </a:extLst>
          </p:cNvPr>
          <p:cNvSpPr txBox="1">
            <a:spLocks/>
          </p:cNvSpPr>
          <p:nvPr/>
        </p:nvSpPr>
        <p:spPr>
          <a:xfrm>
            <a:off x="121920" y="124786"/>
            <a:ext cx="609600" cy="369449"/>
          </a:xfrm>
          <a:prstGeom prst="rect">
            <a:avLst/>
          </a:prstGeom>
          <a:solidFill>
            <a:srgbClr val="E6B9B8"/>
          </a:solidFill>
          <a:ln>
            <a:solidFill>
              <a:srgbClr val="E6B9B8"/>
            </a:solidFill>
          </a:ln>
        </p:spPr>
        <p:txBody>
          <a:bodyPr anchor="ct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r>
              <a:rPr lang="en-GB" sz="1800" b="1" dirty="0">
                <a:solidFill>
                  <a:schemeClr val="tx2"/>
                </a:solidFill>
                <a:latin typeface="+mn-lt"/>
                <a:ea typeface="+mn-ea"/>
                <a:cs typeface="+mn-cs"/>
              </a:rPr>
              <a:t>14</a:t>
            </a:r>
          </a:p>
        </p:txBody>
      </p:sp>
      <p:sp>
        <p:nvSpPr>
          <p:cNvPr id="21" name="Text Placeholder 20">
            <a:extLst>
              <a:ext uri="{FF2B5EF4-FFF2-40B4-BE49-F238E27FC236}">
                <a16:creationId xmlns:a16="http://schemas.microsoft.com/office/drawing/2014/main" id="{FC47781D-C442-0247-5643-74E74C5171C9}"/>
              </a:ext>
            </a:extLst>
          </p:cNvPr>
          <p:cNvSpPr>
            <a:spLocks noGrp="1"/>
          </p:cNvSpPr>
          <p:nvPr>
            <p:ph type="body" idx="10"/>
          </p:nvPr>
        </p:nvSpPr>
        <p:spPr>
          <a:xfrm>
            <a:off x="695480" y="129307"/>
            <a:ext cx="6967192" cy="374072"/>
          </a:xfrm>
        </p:spPr>
        <p:txBody>
          <a:bodyPr>
            <a:normAutofit/>
          </a:bodyPr>
          <a:lstStyle/>
          <a:p>
            <a:r>
              <a:rPr lang="en-GB" b="1" dirty="0"/>
              <a:t>Roadmap &amp; Quick Wins</a:t>
            </a:r>
          </a:p>
        </p:txBody>
      </p:sp>
      <p:cxnSp>
        <p:nvCxnSpPr>
          <p:cNvPr id="2" name="Straight Connector 1">
            <a:extLst>
              <a:ext uri="{FF2B5EF4-FFF2-40B4-BE49-F238E27FC236}">
                <a16:creationId xmlns:a16="http://schemas.microsoft.com/office/drawing/2014/main" id="{88647D48-5431-9325-809A-B4507F7668D5}"/>
              </a:ext>
            </a:extLst>
          </p:cNvPr>
          <p:cNvCxnSpPr>
            <a:cxnSpLocks/>
          </p:cNvCxnSpPr>
          <p:nvPr/>
        </p:nvCxnSpPr>
        <p:spPr>
          <a:xfrm>
            <a:off x="383588" y="4585779"/>
            <a:ext cx="8362800" cy="1711"/>
          </a:xfrm>
          <a:prstGeom prst="line">
            <a:avLst/>
          </a:prstGeom>
          <a:ln w="19050">
            <a:solidFill>
              <a:srgbClr val="B3423F"/>
            </a:solidFill>
          </a:ln>
        </p:spPr>
        <p:style>
          <a:lnRef idx="1">
            <a:schemeClr val="accent1"/>
          </a:lnRef>
          <a:fillRef idx="0">
            <a:schemeClr val="accent1"/>
          </a:fillRef>
          <a:effectRef idx="0">
            <a:schemeClr val="accent1"/>
          </a:effectRef>
          <a:fontRef idx="minor">
            <a:schemeClr val="tx1"/>
          </a:fontRef>
        </p:style>
      </p:cxnSp>
      <p:cxnSp>
        <p:nvCxnSpPr>
          <p:cNvPr id="3" name="Straight Connector 2">
            <a:extLst>
              <a:ext uri="{FF2B5EF4-FFF2-40B4-BE49-F238E27FC236}">
                <a16:creationId xmlns:a16="http://schemas.microsoft.com/office/drawing/2014/main" id="{0F2F2CF5-4DD6-AED9-2456-34EAD7B37A25}"/>
              </a:ext>
            </a:extLst>
          </p:cNvPr>
          <p:cNvCxnSpPr>
            <a:cxnSpLocks/>
          </p:cNvCxnSpPr>
          <p:nvPr/>
        </p:nvCxnSpPr>
        <p:spPr>
          <a:xfrm>
            <a:off x="383589" y="2424467"/>
            <a:ext cx="8361810" cy="0"/>
          </a:xfrm>
          <a:prstGeom prst="line">
            <a:avLst/>
          </a:prstGeom>
          <a:ln w="19050">
            <a:solidFill>
              <a:srgbClr val="B3423F"/>
            </a:solidFill>
          </a:ln>
        </p:spPr>
        <p:style>
          <a:lnRef idx="1">
            <a:schemeClr val="accent1"/>
          </a:lnRef>
          <a:fillRef idx="0">
            <a:schemeClr val="accent1"/>
          </a:fillRef>
          <a:effectRef idx="0">
            <a:schemeClr val="accent1"/>
          </a:effectRef>
          <a:fontRef idx="minor">
            <a:schemeClr val="tx1"/>
          </a:fontRef>
        </p:style>
      </p:cxnSp>
      <p:cxnSp>
        <p:nvCxnSpPr>
          <p:cNvPr id="4" name="Straight Connector 3">
            <a:extLst>
              <a:ext uri="{FF2B5EF4-FFF2-40B4-BE49-F238E27FC236}">
                <a16:creationId xmlns:a16="http://schemas.microsoft.com/office/drawing/2014/main" id="{6B484FFE-FCCA-4F61-8C43-3AA81DFD164E}"/>
              </a:ext>
            </a:extLst>
          </p:cNvPr>
          <p:cNvCxnSpPr>
            <a:cxnSpLocks/>
          </p:cNvCxnSpPr>
          <p:nvPr/>
        </p:nvCxnSpPr>
        <p:spPr>
          <a:xfrm>
            <a:off x="383589" y="2964795"/>
            <a:ext cx="8362800" cy="0"/>
          </a:xfrm>
          <a:prstGeom prst="line">
            <a:avLst/>
          </a:prstGeom>
          <a:ln w="19050">
            <a:solidFill>
              <a:srgbClr val="B3423F"/>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E5E94B3D-A2DD-DD58-FAA7-6B473A0E85D5}"/>
              </a:ext>
            </a:extLst>
          </p:cNvPr>
          <p:cNvCxnSpPr>
            <a:cxnSpLocks/>
          </p:cNvCxnSpPr>
          <p:nvPr/>
        </p:nvCxnSpPr>
        <p:spPr>
          <a:xfrm>
            <a:off x="383589" y="3505123"/>
            <a:ext cx="8362800" cy="0"/>
          </a:xfrm>
          <a:prstGeom prst="line">
            <a:avLst/>
          </a:prstGeom>
          <a:ln w="19050">
            <a:solidFill>
              <a:srgbClr val="B3423F"/>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C0B3BD19-BB0A-32A8-3659-ED8332742233}"/>
              </a:ext>
            </a:extLst>
          </p:cNvPr>
          <p:cNvCxnSpPr>
            <a:cxnSpLocks/>
          </p:cNvCxnSpPr>
          <p:nvPr/>
        </p:nvCxnSpPr>
        <p:spPr>
          <a:xfrm>
            <a:off x="383589" y="4045451"/>
            <a:ext cx="8362800" cy="0"/>
          </a:xfrm>
          <a:prstGeom prst="line">
            <a:avLst/>
          </a:prstGeom>
          <a:ln w="19050">
            <a:solidFill>
              <a:srgbClr val="B3423F"/>
            </a:solidFill>
          </a:ln>
        </p:spPr>
        <p:style>
          <a:lnRef idx="1">
            <a:schemeClr val="accent1"/>
          </a:lnRef>
          <a:fillRef idx="0">
            <a:schemeClr val="accent1"/>
          </a:fillRef>
          <a:effectRef idx="0">
            <a:schemeClr val="accent1"/>
          </a:effectRef>
          <a:fontRef idx="minor">
            <a:schemeClr val="tx1"/>
          </a:fontRef>
        </p:style>
      </p:cxnSp>
      <p:sp>
        <p:nvSpPr>
          <p:cNvPr id="16" name="Rectangle 44">
            <a:extLst>
              <a:ext uri="{FF2B5EF4-FFF2-40B4-BE49-F238E27FC236}">
                <a16:creationId xmlns:a16="http://schemas.microsoft.com/office/drawing/2014/main" id="{DBCF2B6F-3476-9E0B-157E-477556CEBDB4}"/>
              </a:ext>
            </a:extLst>
          </p:cNvPr>
          <p:cNvSpPr/>
          <p:nvPr/>
        </p:nvSpPr>
        <p:spPr>
          <a:xfrm>
            <a:off x="383588" y="2502538"/>
            <a:ext cx="452608" cy="384185"/>
          </a:xfrm>
          <a:prstGeom prst="rect">
            <a:avLst/>
          </a:prstGeom>
          <a:solidFill>
            <a:srgbClr val="D17F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PT" sz="1600" b="1" i="0" u="none" strike="noStrike" kern="1200" cap="none" spc="0" normalizeH="0" baseline="0" noProof="0">
                <a:ln>
                  <a:noFill/>
                </a:ln>
                <a:solidFill>
                  <a:srgbClr val="FFFFFF"/>
                </a:solidFill>
                <a:effectLst/>
                <a:uLnTx/>
                <a:uFillTx/>
                <a:latin typeface="Arial" panose="020B0604020202020204"/>
                <a:ea typeface="+mn-ea"/>
                <a:cs typeface="+mn-cs"/>
              </a:rPr>
              <a:t>1</a:t>
            </a:r>
          </a:p>
        </p:txBody>
      </p:sp>
      <p:sp>
        <p:nvSpPr>
          <p:cNvPr id="17" name="Rectangle 44">
            <a:extLst>
              <a:ext uri="{FF2B5EF4-FFF2-40B4-BE49-F238E27FC236}">
                <a16:creationId xmlns:a16="http://schemas.microsoft.com/office/drawing/2014/main" id="{FBFC0D75-E951-1512-46B2-27AB878DA2F9}"/>
              </a:ext>
            </a:extLst>
          </p:cNvPr>
          <p:cNvSpPr>
            <a:spLocks/>
          </p:cNvSpPr>
          <p:nvPr/>
        </p:nvSpPr>
        <p:spPr>
          <a:xfrm>
            <a:off x="383588" y="3042866"/>
            <a:ext cx="452608" cy="384185"/>
          </a:xfrm>
          <a:prstGeom prst="rect">
            <a:avLst/>
          </a:prstGeom>
          <a:solidFill>
            <a:srgbClr val="D17F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pt-PT" sz="1600" b="1">
                <a:solidFill>
                  <a:srgbClr val="FFFFFF"/>
                </a:solidFill>
                <a:latin typeface="Arial" panose="020B0604020202020204"/>
              </a:rPr>
              <a:t>2</a:t>
            </a:r>
            <a:endParaRPr kumimoji="0" lang="pt-PT" sz="1600" b="1"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20" name="Rectangle 44">
            <a:extLst>
              <a:ext uri="{FF2B5EF4-FFF2-40B4-BE49-F238E27FC236}">
                <a16:creationId xmlns:a16="http://schemas.microsoft.com/office/drawing/2014/main" id="{84409F25-6B91-2A3A-3B91-8634A40B61D2}"/>
              </a:ext>
            </a:extLst>
          </p:cNvPr>
          <p:cNvSpPr>
            <a:spLocks/>
          </p:cNvSpPr>
          <p:nvPr/>
        </p:nvSpPr>
        <p:spPr>
          <a:xfrm>
            <a:off x="383588" y="3583194"/>
            <a:ext cx="452608" cy="384185"/>
          </a:xfrm>
          <a:prstGeom prst="rect">
            <a:avLst/>
          </a:prstGeom>
          <a:solidFill>
            <a:srgbClr val="D17F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pt-PT" sz="1600" b="1">
                <a:solidFill>
                  <a:srgbClr val="FFFFFF"/>
                </a:solidFill>
                <a:latin typeface="Arial" panose="020B0604020202020204"/>
              </a:rPr>
              <a:t>3</a:t>
            </a:r>
            <a:endParaRPr kumimoji="0" lang="pt-PT" sz="1600" b="1"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23" name="Rectangle 44">
            <a:extLst>
              <a:ext uri="{FF2B5EF4-FFF2-40B4-BE49-F238E27FC236}">
                <a16:creationId xmlns:a16="http://schemas.microsoft.com/office/drawing/2014/main" id="{AB0D3583-92C1-A939-4583-342C097C997F}"/>
              </a:ext>
            </a:extLst>
          </p:cNvPr>
          <p:cNvSpPr>
            <a:spLocks/>
          </p:cNvSpPr>
          <p:nvPr/>
        </p:nvSpPr>
        <p:spPr>
          <a:xfrm>
            <a:off x="383588" y="4123522"/>
            <a:ext cx="452608" cy="384185"/>
          </a:xfrm>
          <a:prstGeom prst="rect">
            <a:avLst/>
          </a:prstGeom>
          <a:solidFill>
            <a:srgbClr val="D17F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pt-PT" sz="1600" b="1">
                <a:solidFill>
                  <a:srgbClr val="FFFFFF"/>
                </a:solidFill>
                <a:latin typeface="Arial" panose="020B0604020202020204"/>
              </a:rPr>
              <a:t>4</a:t>
            </a:r>
            <a:endParaRPr kumimoji="0" lang="pt-PT" sz="1600" b="1"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24" name="Rectangle 23">
            <a:extLst>
              <a:ext uri="{FF2B5EF4-FFF2-40B4-BE49-F238E27FC236}">
                <a16:creationId xmlns:a16="http://schemas.microsoft.com/office/drawing/2014/main" id="{66047F50-492C-A359-9E88-E3D059A6A8D0}"/>
              </a:ext>
            </a:extLst>
          </p:cNvPr>
          <p:cNvSpPr>
            <a:spLocks/>
          </p:cNvSpPr>
          <p:nvPr/>
        </p:nvSpPr>
        <p:spPr>
          <a:xfrm>
            <a:off x="805601" y="2502538"/>
            <a:ext cx="1826102" cy="38418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90000" rtlCol="0" anchor="ctr"/>
          <a:lstStyle/>
          <a:p>
            <a:pPr lvl="0" defTabSz="914400">
              <a:defRPr/>
            </a:pPr>
            <a:r>
              <a:rPr lang="en-GB" sz="1400" b="1" dirty="0">
                <a:solidFill>
                  <a:schemeClr val="tx1"/>
                </a:solidFill>
              </a:rPr>
              <a:t>Data inventory</a:t>
            </a:r>
            <a:endParaRPr kumimoji="0" lang="pt-PT" sz="1400" b="1" u="none" strike="noStrike" kern="1200" cap="none" spc="0" normalizeH="0" baseline="0" noProof="0" dirty="0">
              <a:ln>
                <a:noFill/>
              </a:ln>
              <a:solidFill>
                <a:schemeClr val="tx1"/>
              </a:solidFill>
              <a:effectLst/>
              <a:uLnTx/>
              <a:uFillTx/>
              <a:latin typeface="Arial" panose="020B0604020202020204"/>
              <a:ea typeface="+mn-ea"/>
              <a:cs typeface="+mn-cs"/>
            </a:endParaRPr>
          </a:p>
        </p:txBody>
      </p:sp>
      <p:sp>
        <p:nvSpPr>
          <p:cNvPr id="25" name="Rectangle 24">
            <a:extLst>
              <a:ext uri="{FF2B5EF4-FFF2-40B4-BE49-F238E27FC236}">
                <a16:creationId xmlns:a16="http://schemas.microsoft.com/office/drawing/2014/main" id="{7B95D777-16EE-AAB1-628F-067F8D37CF9A}"/>
              </a:ext>
            </a:extLst>
          </p:cNvPr>
          <p:cNvSpPr>
            <a:spLocks/>
          </p:cNvSpPr>
          <p:nvPr/>
        </p:nvSpPr>
        <p:spPr>
          <a:xfrm>
            <a:off x="805601" y="3042866"/>
            <a:ext cx="1679932" cy="38418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90000" tIns="45720" rIns="91440" bIns="45720" rtlCol="0" anchor="ctr"/>
          <a:lstStyle/>
          <a:p>
            <a:pPr>
              <a:defRPr/>
            </a:pPr>
            <a:r>
              <a:rPr lang="pt-PT" sz="1400" b="1" i="0" u="none" strike="noStrike" kern="1200" cap="none" spc="0" normalizeH="0" baseline="0" noProof="0" dirty="0" err="1">
                <a:ln>
                  <a:noFill/>
                </a:ln>
                <a:solidFill>
                  <a:schemeClr val="tx1"/>
                </a:solidFill>
                <a:effectLst/>
                <a:uLnTx/>
                <a:uFillTx/>
                <a:latin typeface="+mj-lt"/>
                <a:cs typeface="Arial"/>
              </a:rPr>
              <a:t>Pilot</a:t>
            </a:r>
            <a:r>
              <a:rPr lang="pt-PT" sz="1400" b="1" i="0" u="none" strike="noStrike" kern="1200" cap="none" spc="0" normalizeH="0" baseline="0" noProof="0" dirty="0">
                <a:ln>
                  <a:noFill/>
                </a:ln>
                <a:solidFill>
                  <a:schemeClr val="tx1"/>
                </a:solidFill>
                <a:effectLst/>
                <a:uLnTx/>
                <a:uFillTx/>
                <a:latin typeface="+mj-lt"/>
                <a:cs typeface="Arial"/>
              </a:rPr>
              <a:t> </a:t>
            </a:r>
            <a:r>
              <a:rPr lang="pt-PT" sz="1400" b="1" i="0" u="none" strike="noStrike" kern="1200" cap="none" spc="0" normalizeH="0" baseline="0" noProof="0" dirty="0" err="1">
                <a:ln>
                  <a:noFill/>
                </a:ln>
                <a:solidFill>
                  <a:schemeClr val="tx1"/>
                </a:solidFill>
                <a:effectLst/>
                <a:uLnTx/>
                <a:uFillTx/>
                <a:latin typeface="+mj-lt"/>
                <a:cs typeface="Arial"/>
              </a:rPr>
              <a:t>projects</a:t>
            </a:r>
            <a:endParaRPr lang="pt-PT" sz="1400" b="1" i="0" u="none" strike="noStrike" kern="1200" cap="none" spc="0" normalizeH="0" baseline="0" noProof="0" dirty="0">
              <a:ln>
                <a:noFill/>
              </a:ln>
              <a:solidFill>
                <a:schemeClr val="tx1"/>
              </a:solidFill>
              <a:effectLst/>
              <a:uLnTx/>
              <a:uFillTx/>
              <a:latin typeface="+mj-lt"/>
              <a:cs typeface="Arial"/>
            </a:endParaRPr>
          </a:p>
        </p:txBody>
      </p:sp>
      <p:sp>
        <p:nvSpPr>
          <p:cNvPr id="26" name="Rectangle 25">
            <a:extLst>
              <a:ext uri="{FF2B5EF4-FFF2-40B4-BE49-F238E27FC236}">
                <a16:creationId xmlns:a16="http://schemas.microsoft.com/office/drawing/2014/main" id="{752246F8-080F-1E82-7C77-1DFDA845968C}"/>
              </a:ext>
            </a:extLst>
          </p:cNvPr>
          <p:cNvSpPr>
            <a:spLocks/>
          </p:cNvSpPr>
          <p:nvPr/>
        </p:nvSpPr>
        <p:spPr>
          <a:xfrm>
            <a:off x="805600" y="3583194"/>
            <a:ext cx="1721143" cy="38418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90000" rtlCol="0" anchor="ctr"/>
          <a:lstStyle/>
          <a:p>
            <a:pPr marL="0" marR="0" lvl="0" indent="0" defTabSz="914400" rtl="0" eaLnBrk="1" fontAlgn="auto" latinLnBrk="0" hangingPunct="1">
              <a:lnSpc>
                <a:spcPct val="100000"/>
              </a:lnSpc>
              <a:spcBef>
                <a:spcPts val="0"/>
              </a:spcBef>
              <a:spcAft>
                <a:spcPts val="0"/>
              </a:spcAft>
              <a:buClrTx/>
              <a:buSzTx/>
              <a:buFontTx/>
              <a:buNone/>
              <a:tabLst/>
              <a:defRPr/>
            </a:pPr>
            <a:r>
              <a:rPr lang="pt-PT" sz="1400" b="1" dirty="0">
                <a:solidFill>
                  <a:schemeClr val="tx1"/>
                </a:solidFill>
                <a:latin typeface="+mj-lt"/>
              </a:rPr>
              <a:t>Policies &amp; </a:t>
            </a:r>
            <a:r>
              <a:rPr lang="pt-PT" sz="1400" b="1" dirty="0" err="1">
                <a:solidFill>
                  <a:schemeClr val="tx1"/>
                </a:solidFill>
                <a:latin typeface="+mj-lt"/>
              </a:rPr>
              <a:t>limits</a:t>
            </a:r>
            <a:endParaRPr kumimoji="0" lang="pt-PT" sz="1400" b="1" i="0" u="none" strike="noStrike" kern="1200" cap="none" spc="0" normalizeH="0" baseline="0" noProof="0" dirty="0">
              <a:ln>
                <a:noFill/>
              </a:ln>
              <a:solidFill>
                <a:schemeClr val="tx1"/>
              </a:solidFill>
              <a:effectLst/>
              <a:uLnTx/>
              <a:uFillTx/>
              <a:latin typeface="+mj-lt"/>
              <a:ea typeface="+mn-ea"/>
              <a:cs typeface="+mn-cs"/>
            </a:endParaRPr>
          </a:p>
        </p:txBody>
      </p:sp>
      <p:sp>
        <p:nvSpPr>
          <p:cNvPr id="27" name="Rectangle 26">
            <a:extLst>
              <a:ext uri="{FF2B5EF4-FFF2-40B4-BE49-F238E27FC236}">
                <a16:creationId xmlns:a16="http://schemas.microsoft.com/office/drawing/2014/main" id="{00C8A93A-FD4E-A795-3836-3EE81C9719C0}"/>
              </a:ext>
            </a:extLst>
          </p:cNvPr>
          <p:cNvSpPr>
            <a:spLocks/>
          </p:cNvSpPr>
          <p:nvPr/>
        </p:nvSpPr>
        <p:spPr>
          <a:xfrm>
            <a:off x="805600" y="4123522"/>
            <a:ext cx="2138767" cy="38418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90000" rtlCol="0" anchor="ctr"/>
          <a:lstStyle/>
          <a:p>
            <a:pPr marL="0" marR="0" lvl="0" indent="0" defTabSz="914400" rtl="0" eaLnBrk="1" fontAlgn="auto" latinLnBrk="0" hangingPunct="1">
              <a:lnSpc>
                <a:spcPct val="100000"/>
              </a:lnSpc>
              <a:spcBef>
                <a:spcPts val="0"/>
              </a:spcBef>
              <a:spcAft>
                <a:spcPts val="0"/>
              </a:spcAft>
              <a:buClrTx/>
              <a:buSzTx/>
              <a:buFontTx/>
              <a:buNone/>
              <a:tabLst/>
              <a:defRPr/>
            </a:pPr>
            <a:r>
              <a:rPr lang="pt-PT" sz="1400" b="1" dirty="0" err="1">
                <a:solidFill>
                  <a:schemeClr val="tx1"/>
                </a:solidFill>
                <a:latin typeface="+mj-lt"/>
              </a:rPr>
              <a:t>Integration</a:t>
            </a:r>
            <a:r>
              <a:rPr lang="pt-PT" sz="1400" b="1" dirty="0">
                <a:solidFill>
                  <a:schemeClr val="tx1"/>
                </a:solidFill>
                <a:latin typeface="+mj-lt"/>
              </a:rPr>
              <a:t> </a:t>
            </a:r>
            <a:r>
              <a:rPr lang="pt-PT" sz="1400" b="1" dirty="0" err="1">
                <a:solidFill>
                  <a:schemeClr val="tx1"/>
                </a:solidFill>
                <a:latin typeface="+mj-lt"/>
              </a:rPr>
              <a:t>into</a:t>
            </a:r>
            <a:r>
              <a:rPr lang="pt-PT" sz="1400" b="1" dirty="0">
                <a:solidFill>
                  <a:schemeClr val="tx1"/>
                </a:solidFill>
                <a:latin typeface="+mj-lt"/>
              </a:rPr>
              <a:t> </a:t>
            </a:r>
            <a:r>
              <a:rPr lang="pt-PT" sz="1400" b="1" dirty="0" err="1">
                <a:solidFill>
                  <a:schemeClr val="tx1"/>
                </a:solidFill>
                <a:latin typeface="+mj-lt"/>
              </a:rPr>
              <a:t>origination</a:t>
            </a:r>
            <a:r>
              <a:rPr lang="pt-PT" sz="1400" b="1" dirty="0">
                <a:solidFill>
                  <a:schemeClr val="tx1"/>
                </a:solidFill>
                <a:latin typeface="+mj-lt"/>
              </a:rPr>
              <a:t>/</a:t>
            </a:r>
            <a:r>
              <a:rPr lang="pt-PT" sz="1400" b="1" dirty="0" err="1">
                <a:solidFill>
                  <a:schemeClr val="tx1"/>
                </a:solidFill>
                <a:latin typeface="+mj-lt"/>
              </a:rPr>
              <a:t>monitoring</a:t>
            </a:r>
            <a:endParaRPr kumimoji="0" lang="pt-PT" sz="1400" b="1" i="0" u="none" strike="noStrike" kern="1200" cap="none" spc="0" normalizeH="0" baseline="0" noProof="0" dirty="0">
              <a:ln>
                <a:noFill/>
              </a:ln>
              <a:solidFill>
                <a:schemeClr val="tx1"/>
              </a:solidFill>
              <a:effectLst/>
              <a:uLnTx/>
              <a:uFillTx/>
              <a:latin typeface="+mj-lt"/>
              <a:ea typeface="+mn-ea"/>
              <a:cs typeface="+mn-cs"/>
            </a:endParaRPr>
          </a:p>
        </p:txBody>
      </p:sp>
      <p:sp>
        <p:nvSpPr>
          <p:cNvPr id="28" name="Rectangle 27">
            <a:extLst>
              <a:ext uri="{FF2B5EF4-FFF2-40B4-BE49-F238E27FC236}">
                <a16:creationId xmlns:a16="http://schemas.microsoft.com/office/drawing/2014/main" id="{A5902AC1-6960-72C9-123A-17D78F294AA4}"/>
              </a:ext>
            </a:extLst>
          </p:cNvPr>
          <p:cNvSpPr>
            <a:spLocks/>
          </p:cNvSpPr>
          <p:nvPr/>
        </p:nvSpPr>
        <p:spPr>
          <a:xfrm>
            <a:off x="3740783" y="3106228"/>
            <a:ext cx="2467633" cy="257462"/>
          </a:xfrm>
          <a:prstGeom prst="rect">
            <a:avLst/>
          </a:prstGeom>
          <a:solidFill>
            <a:srgbClr val="E6B9B8"/>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b="1"/>
          </a:p>
        </p:txBody>
      </p:sp>
      <p:sp>
        <p:nvSpPr>
          <p:cNvPr id="29" name="Rectangle 28">
            <a:extLst>
              <a:ext uri="{FF2B5EF4-FFF2-40B4-BE49-F238E27FC236}">
                <a16:creationId xmlns:a16="http://schemas.microsoft.com/office/drawing/2014/main" id="{C3CA06CE-4BE3-940C-5E5C-451317D9F320}"/>
              </a:ext>
            </a:extLst>
          </p:cNvPr>
          <p:cNvSpPr>
            <a:spLocks/>
          </p:cNvSpPr>
          <p:nvPr/>
        </p:nvSpPr>
        <p:spPr>
          <a:xfrm>
            <a:off x="2476551" y="2568630"/>
            <a:ext cx="1563948" cy="251999"/>
          </a:xfrm>
          <a:prstGeom prst="rect">
            <a:avLst/>
          </a:prstGeom>
          <a:solidFill>
            <a:srgbClr val="E6B9B8"/>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b="1"/>
          </a:p>
        </p:txBody>
      </p:sp>
      <p:sp>
        <p:nvSpPr>
          <p:cNvPr id="30" name="Rectangle 29">
            <a:extLst>
              <a:ext uri="{FF2B5EF4-FFF2-40B4-BE49-F238E27FC236}">
                <a16:creationId xmlns:a16="http://schemas.microsoft.com/office/drawing/2014/main" id="{B3C1FE02-5B14-56A5-2C0A-AB006CC277BA}"/>
              </a:ext>
            </a:extLst>
          </p:cNvPr>
          <p:cNvSpPr>
            <a:spLocks/>
          </p:cNvSpPr>
          <p:nvPr/>
        </p:nvSpPr>
        <p:spPr>
          <a:xfrm>
            <a:off x="6889796" y="4209501"/>
            <a:ext cx="1232724" cy="212225"/>
          </a:xfrm>
          <a:prstGeom prst="rect">
            <a:avLst/>
          </a:prstGeom>
          <a:solidFill>
            <a:srgbClr val="E6B9B8"/>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b="1"/>
          </a:p>
        </p:txBody>
      </p:sp>
      <p:sp>
        <p:nvSpPr>
          <p:cNvPr id="31" name="Rectangle 30">
            <a:extLst>
              <a:ext uri="{FF2B5EF4-FFF2-40B4-BE49-F238E27FC236}">
                <a16:creationId xmlns:a16="http://schemas.microsoft.com/office/drawing/2014/main" id="{17246836-18D2-0FC9-92FA-810DFA392796}"/>
              </a:ext>
            </a:extLst>
          </p:cNvPr>
          <p:cNvSpPr>
            <a:spLocks/>
          </p:cNvSpPr>
          <p:nvPr/>
        </p:nvSpPr>
        <p:spPr>
          <a:xfrm>
            <a:off x="5617467" y="3658939"/>
            <a:ext cx="2045205" cy="254137"/>
          </a:xfrm>
          <a:prstGeom prst="rect">
            <a:avLst/>
          </a:prstGeom>
          <a:solidFill>
            <a:srgbClr val="E6B9B8"/>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b="1"/>
          </a:p>
        </p:txBody>
      </p:sp>
      <p:cxnSp>
        <p:nvCxnSpPr>
          <p:cNvPr id="32" name="Straight Connector 31">
            <a:extLst>
              <a:ext uri="{FF2B5EF4-FFF2-40B4-BE49-F238E27FC236}">
                <a16:creationId xmlns:a16="http://schemas.microsoft.com/office/drawing/2014/main" id="{4ED2B4F9-B233-F2AD-2495-84C19E64F780}"/>
              </a:ext>
            </a:extLst>
          </p:cNvPr>
          <p:cNvCxnSpPr>
            <a:cxnSpLocks/>
          </p:cNvCxnSpPr>
          <p:nvPr/>
        </p:nvCxnSpPr>
        <p:spPr>
          <a:xfrm>
            <a:off x="382599" y="5136838"/>
            <a:ext cx="8362800" cy="1711"/>
          </a:xfrm>
          <a:prstGeom prst="line">
            <a:avLst/>
          </a:prstGeom>
          <a:ln w="19050">
            <a:solidFill>
              <a:srgbClr val="B3423F"/>
            </a:solidFill>
          </a:ln>
        </p:spPr>
        <p:style>
          <a:lnRef idx="1">
            <a:schemeClr val="accent1"/>
          </a:lnRef>
          <a:fillRef idx="0">
            <a:schemeClr val="accent1"/>
          </a:fillRef>
          <a:effectRef idx="0">
            <a:schemeClr val="accent1"/>
          </a:effectRef>
          <a:fontRef idx="minor">
            <a:schemeClr val="tx1"/>
          </a:fontRef>
        </p:style>
      </p:cxnSp>
      <p:sp>
        <p:nvSpPr>
          <p:cNvPr id="34" name="Rectangle 44">
            <a:extLst>
              <a:ext uri="{FF2B5EF4-FFF2-40B4-BE49-F238E27FC236}">
                <a16:creationId xmlns:a16="http://schemas.microsoft.com/office/drawing/2014/main" id="{03FA367E-6CDA-BBA2-8829-2F7DA5A15184}"/>
              </a:ext>
            </a:extLst>
          </p:cNvPr>
          <p:cNvSpPr>
            <a:spLocks/>
          </p:cNvSpPr>
          <p:nvPr/>
        </p:nvSpPr>
        <p:spPr>
          <a:xfrm>
            <a:off x="382599" y="4674581"/>
            <a:ext cx="452608" cy="384185"/>
          </a:xfrm>
          <a:prstGeom prst="rect">
            <a:avLst/>
          </a:prstGeom>
          <a:solidFill>
            <a:srgbClr val="D17F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PT" sz="1600" b="1" i="0" u="none" strike="noStrike" kern="1200" cap="none" spc="0" normalizeH="0" baseline="0" noProof="0" dirty="0">
                <a:ln>
                  <a:noFill/>
                </a:ln>
                <a:solidFill>
                  <a:srgbClr val="FFFFFF"/>
                </a:solidFill>
                <a:effectLst/>
                <a:uLnTx/>
                <a:uFillTx/>
                <a:latin typeface="Arial" panose="020B0604020202020204"/>
                <a:ea typeface="+mn-ea"/>
                <a:cs typeface="+mn-cs"/>
              </a:rPr>
              <a:t>5</a:t>
            </a:r>
          </a:p>
        </p:txBody>
      </p:sp>
      <p:sp>
        <p:nvSpPr>
          <p:cNvPr id="35" name="Rectangle 34">
            <a:extLst>
              <a:ext uri="{FF2B5EF4-FFF2-40B4-BE49-F238E27FC236}">
                <a16:creationId xmlns:a16="http://schemas.microsoft.com/office/drawing/2014/main" id="{42E82669-305C-2B3F-BA07-EFFC9D31F826}"/>
              </a:ext>
            </a:extLst>
          </p:cNvPr>
          <p:cNvSpPr>
            <a:spLocks/>
          </p:cNvSpPr>
          <p:nvPr/>
        </p:nvSpPr>
        <p:spPr>
          <a:xfrm>
            <a:off x="804612" y="4674581"/>
            <a:ext cx="2139756" cy="38418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90000" rtlCol="0" anchor="ctr"/>
          <a:lstStyle/>
          <a:p>
            <a:pPr lvl="0" defTabSz="914400">
              <a:defRPr/>
            </a:pPr>
            <a:r>
              <a:rPr lang="en-GB" sz="1400" b="1" dirty="0">
                <a:solidFill>
                  <a:schemeClr val="tx1"/>
                </a:solidFill>
                <a:latin typeface="+mj-lt"/>
              </a:rPr>
              <a:t>Disclosure &amp; training</a:t>
            </a:r>
            <a:endParaRPr lang="pt-PT" sz="1400" b="1" dirty="0">
              <a:solidFill>
                <a:schemeClr val="tx1"/>
              </a:solidFill>
              <a:latin typeface="+mj-lt"/>
            </a:endParaRPr>
          </a:p>
        </p:txBody>
      </p:sp>
      <p:sp>
        <p:nvSpPr>
          <p:cNvPr id="36" name="Rectangle 35">
            <a:extLst>
              <a:ext uri="{FF2B5EF4-FFF2-40B4-BE49-F238E27FC236}">
                <a16:creationId xmlns:a16="http://schemas.microsoft.com/office/drawing/2014/main" id="{3A3D0B45-68AE-8A8E-3207-0A1086E57828}"/>
              </a:ext>
            </a:extLst>
          </p:cNvPr>
          <p:cNvSpPr>
            <a:spLocks/>
          </p:cNvSpPr>
          <p:nvPr/>
        </p:nvSpPr>
        <p:spPr>
          <a:xfrm>
            <a:off x="7512675" y="4760560"/>
            <a:ext cx="1232724" cy="212225"/>
          </a:xfrm>
          <a:prstGeom prst="rect">
            <a:avLst/>
          </a:prstGeom>
          <a:solidFill>
            <a:srgbClr val="E6B9B8"/>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b="1"/>
          </a:p>
        </p:txBody>
      </p:sp>
      <p:sp>
        <p:nvSpPr>
          <p:cNvPr id="37" name="Rectangle 36">
            <a:extLst>
              <a:ext uri="{FF2B5EF4-FFF2-40B4-BE49-F238E27FC236}">
                <a16:creationId xmlns:a16="http://schemas.microsoft.com/office/drawing/2014/main" id="{1A38AA8E-D207-C8B9-8A82-68B87108CB4D}"/>
              </a:ext>
            </a:extLst>
          </p:cNvPr>
          <p:cNvSpPr/>
          <p:nvPr/>
        </p:nvSpPr>
        <p:spPr>
          <a:xfrm>
            <a:off x="465416" y="1763038"/>
            <a:ext cx="103221" cy="372315"/>
          </a:xfrm>
          <a:prstGeom prst="rect">
            <a:avLst/>
          </a:prstGeom>
          <a:solidFill>
            <a:srgbClr val="E6B9B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8" name="Text Placeholder 2">
            <a:extLst>
              <a:ext uri="{FF2B5EF4-FFF2-40B4-BE49-F238E27FC236}">
                <a16:creationId xmlns:a16="http://schemas.microsoft.com/office/drawing/2014/main" id="{B5F5BA1D-EB78-1CA8-9506-26AD8EB6FD4C}"/>
              </a:ext>
            </a:extLst>
          </p:cNvPr>
          <p:cNvSpPr txBox="1">
            <a:spLocks/>
          </p:cNvSpPr>
          <p:nvPr/>
        </p:nvSpPr>
        <p:spPr>
          <a:xfrm>
            <a:off x="517026" y="1761281"/>
            <a:ext cx="3868340" cy="374072"/>
          </a:xfrm>
          <a:prstGeom prst="rect">
            <a:avLst/>
          </a:prstGeom>
        </p:spPr>
        <p:txBody>
          <a:bodyPr anchor="ctr">
            <a:normAutofit/>
          </a:bodyPr>
          <a:lstStyle>
            <a:lvl1pPr marL="0" indent="0" algn="l" defTabSz="685800" rtl="0" eaLnBrk="1" latinLnBrk="0" hangingPunct="1">
              <a:lnSpc>
                <a:spcPct val="90000"/>
              </a:lnSpc>
              <a:spcBef>
                <a:spcPts val="750"/>
              </a:spcBef>
              <a:buFont typeface="Arial" panose="020B0604020202020204" pitchFamily="34" charset="0"/>
              <a:buNone/>
              <a:defRPr sz="1050" b="0" kern="1200">
                <a:solidFill>
                  <a:schemeClr val="tx2"/>
                </a:solidFill>
                <a:latin typeface="+mn-lt"/>
                <a:ea typeface="+mn-ea"/>
                <a:cs typeface="+mn-cs"/>
              </a:defRPr>
            </a:lvl1pPr>
            <a:lvl2pPr marL="342900" indent="0" algn="l" defTabSz="685800" rtl="0" eaLnBrk="1" latinLnBrk="0" hangingPunct="1">
              <a:lnSpc>
                <a:spcPct val="90000"/>
              </a:lnSpc>
              <a:spcBef>
                <a:spcPts val="375"/>
              </a:spcBef>
              <a:buFont typeface="Arial" panose="020B0604020202020204" pitchFamily="34" charset="0"/>
              <a:buNone/>
              <a:defRPr sz="1500" b="1" kern="1200">
                <a:solidFill>
                  <a:schemeClr val="tx1"/>
                </a:solidFill>
                <a:latin typeface="+mn-lt"/>
                <a:ea typeface="+mn-ea"/>
                <a:cs typeface="+mn-cs"/>
              </a:defRPr>
            </a:lvl2pPr>
            <a:lvl3pPr marL="685800" indent="0" algn="l" defTabSz="685800" rtl="0" eaLnBrk="1" latinLnBrk="0" hangingPunct="1">
              <a:lnSpc>
                <a:spcPct val="90000"/>
              </a:lnSpc>
              <a:spcBef>
                <a:spcPts val="375"/>
              </a:spcBef>
              <a:buFont typeface="Arial" panose="020B0604020202020204" pitchFamily="34" charset="0"/>
              <a:buNone/>
              <a:defRPr sz="1350" b="1" kern="1200">
                <a:solidFill>
                  <a:schemeClr val="tx1"/>
                </a:solidFill>
                <a:latin typeface="+mn-lt"/>
                <a:ea typeface="+mn-ea"/>
                <a:cs typeface="+mn-cs"/>
              </a:defRPr>
            </a:lvl3pPr>
            <a:lvl4pPr marL="1028700" indent="0" algn="l" defTabSz="685800" rtl="0" eaLnBrk="1" latinLnBrk="0" hangingPunct="1">
              <a:lnSpc>
                <a:spcPct val="90000"/>
              </a:lnSpc>
              <a:spcBef>
                <a:spcPts val="375"/>
              </a:spcBef>
              <a:buFont typeface="Arial" panose="020B0604020202020204" pitchFamily="34" charset="0"/>
              <a:buNone/>
              <a:defRPr sz="1200" b="1" kern="1200">
                <a:solidFill>
                  <a:schemeClr val="tx1"/>
                </a:solidFill>
                <a:latin typeface="+mn-lt"/>
                <a:ea typeface="+mn-ea"/>
                <a:cs typeface="+mn-cs"/>
              </a:defRPr>
            </a:lvl4pPr>
            <a:lvl5pPr marL="1371600" indent="0" algn="l" defTabSz="685800" rtl="0" eaLnBrk="1" latinLnBrk="0" hangingPunct="1">
              <a:lnSpc>
                <a:spcPct val="90000"/>
              </a:lnSpc>
              <a:spcBef>
                <a:spcPts val="375"/>
              </a:spcBef>
              <a:buFont typeface="Arial" panose="020B0604020202020204" pitchFamily="34" charset="0"/>
              <a:buNone/>
              <a:defRPr sz="1200" b="1" kern="1200">
                <a:solidFill>
                  <a:schemeClr val="tx1"/>
                </a:solidFill>
                <a:latin typeface="+mn-lt"/>
                <a:ea typeface="+mn-ea"/>
                <a:cs typeface="+mn-cs"/>
              </a:defRPr>
            </a:lvl5pPr>
            <a:lvl6pPr marL="1714500" indent="0" algn="l" defTabSz="685800" rtl="0" eaLnBrk="1" latinLnBrk="0" hangingPunct="1">
              <a:lnSpc>
                <a:spcPct val="90000"/>
              </a:lnSpc>
              <a:spcBef>
                <a:spcPts val="375"/>
              </a:spcBef>
              <a:buFont typeface="Arial" panose="020B0604020202020204" pitchFamily="34" charset="0"/>
              <a:buNone/>
              <a:defRPr sz="1200" b="1" kern="1200">
                <a:solidFill>
                  <a:schemeClr val="tx1"/>
                </a:solidFill>
                <a:latin typeface="+mn-lt"/>
                <a:ea typeface="+mn-ea"/>
                <a:cs typeface="+mn-cs"/>
              </a:defRPr>
            </a:lvl6pPr>
            <a:lvl7pPr marL="2057400" indent="0" algn="l" defTabSz="685800" rtl="0" eaLnBrk="1" latinLnBrk="0" hangingPunct="1">
              <a:lnSpc>
                <a:spcPct val="90000"/>
              </a:lnSpc>
              <a:spcBef>
                <a:spcPts val="375"/>
              </a:spcBef>
              <a:buFont typeface="Arial" panose="020B0604020202020204" pitchFamily="34" charset="0"/>
              <a:buNone/>
              <a:defRPr sz="1200" b="1" kern="1200">
                <a:solidFill>
                  <a:schemeClr val="tx1"/>
                </a:solidFill>
                <a:latin typeface="+mn-lt"/>
                <a:ea typeface="+mn-ea"/>
                <a:cs typeface="+mn-cs"/>
              </a:defRPr>
            </a:lvl7pPr>
            <a:lvl8pPr marL="2400300" indent="0" algn="l" defTabSz="685800" rtl="0" eaLnBrk="1" latinLnBrk="0" hangingPunct="1">
              <a:lnSpc>
                <a:spcPct val="90000"/>
              </a:lnSpc>
              <a:spcBef>
                <a:spcPts val="375"/>
              </a:spcBef>
              <a:buFont typeface="Arial" panose="020B0604020202020204" pitchFamily="34" charset="0"/>
              <a:buNone/>
              <a:defRPr sz="1200" b="1" kern="1200">
                <a:solidFill>
                  <a:schemeClr val="tx1"/>
                </a:solidFill>
                <a:latin typeface="+mn-lt"/>
                <a:ea typeface="+mn-ea"/>
                <a:cs typeface="+mn-cs"/>
              </a:defRPr>
            </a:lvl8pPr>
            <a:lvl9pPr marL="2743200" indent="0" algn="l" defTabSz="685800" rtl="0" eaLnBrk="1" latinLnBrk="0" hangingPunct="1">
              <a:lnSpc>
                <a:spcPct val="90000"/>
              </a:lnSpc>
              <a:spcBef>
                <a:spcPts val="375"/>
              </a:spcBef>
              <a:buFont typeface="Arial" panose="020B0604020202020204" pitchFamily="34" charset="0"/>
              <a:buNone/>
              <a:defRPr sz="1200" b="1" kern="1200">
                <a:solidFill>
                  <a:schemeClr val="tx1"/>
                </a:solidFill>
                <a:latin typeface="+mn-lt"/>
                <a:ea typeface="+mn-ea"/>
                <a:cs typeface="+mn-cs"/>
              </a:defRPr>
            </a:lvl9pPr>
          </a:lstStyle>
          <a:p>
            <a:r>
              <a:rPr lang="en-GB" sz="1800" b="1" dirty="0"/>
              <a:t>Roadmap &amp; Quick Wins</a:t>
            </a:r>
          </a:p>
        </p:txBody>
      </p:sp>
      <p:sp>
        <p:nvSpPr>
          <p:cNvPr id="39" name="TextBox 38">
            <a:extLst>
              <a:ext uri="{FF2B5EF4-FFF2-40B4-BE49-F238E27FC236}">
                <a16:creationId xmlns:a16="http://schemas.microsoft.com/office/drawing/2014/main" id="{FE544636-40A3-BCC7-7C1D-E3351E7DBF0E}"/>
              </a:ext>
            </a:extLst>
          </p:cNvPr>
          <p:cNvSpPr txBox="1"/>
          <p:nvPr/>
        </p:nvSpPr>
        <p:spPr>
          <a:xfrm>
            <a:off x="383589" y="5531657"/>
            <a:ext cx="8362799" cy="338554"/>
          </a:xfrm>
          <a:prstGeom prst="rect">
            <a:avLst/>
          </a:prstGeom>
          <a:solidFill>
            <a:schemeClr val="accent2">
              <a:lumMod val="20000"/>
              <a:lumOff val="80000"/>
            </a:schemeClr>
          </a:solidFill>
          <a:ln>
            <a:solidFill>
              <a:srgbClr val="D17F7D"/>
            </a:solidFill>
            <a:prstDash val="dash"/>
          </a:ln>
        </p:spPr>
        <p:txBody>
          <a:bodyPr wrap="square" rtlCol="0">
            <a:spAutoFit/>
          </a:bodyPr>
          <a:lstStyle/>
          <a:p>
            <a:pPr algn="just">
              <a:defRPr sz="2000"/>
            </a:pPr>
            <a:r>
              <a:rPr lang="en-GB" sz="1600" b="1">
                <a:latin typeface="+mj-lt"/>
                <a:ea typeface="MS Mincho" panose="02020609040205080304" pitchFamily="49" charset="-128"/>
                <a:cs typeface="Times New Roman" panose="02020603050405020304" pitchFamily="18" charset="0"/>
              </a:rPr>
              <a:t>Quick wins: EPC + insurance at origination</a:t>
            </a:r>
            <a:endParaRPr lang="en-GB" sz="1600" b="1" dirty="0">
              <a:latin typeface="+mj-lt"/>
              <a:ea typeface="MS Mincho" panose="02020609040205080304" pitchFamily="49" charset="-128"/>
              <a:cs typeface="Times New Roman" panose="02020603050405020304" pitchFamily="18" charset="0"/>
            </a:endParaRPr>
          </a:p>
        </p:txBody>
      </p:sp>
    </p:spTree>
    <p:extLst>
      <p:ext uri="{BB962C8B-B14F-4D97-AF65-F5344CB8AC3E}">
        <p14:creationId xmlns:p14="http://schemas.microsoft.com/office/powerpoint/2010/main" val="305227223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E1CFA9-4C35-F330-783E-394DD4C851A5}"/>
            </a:ext>
          </a:extLst>
        </p:cNvPr>
        <p:cNvGrpSpPr/>
        <p:nvPr/>
      </p:nvGrpSpPr>
      <p:grpSpPr>
        <a:xfrm>
          <a:off x="0" y="0"/>
          <a:ext cx="0" cy="0"/>
          <a:chOff x="0" y="0"/>
          <a:chExt cx="0" cy="0"/>
        </a:xfrm>
      </p:grpSpPr>
      <p:sp>
        <p:nvSpPr>
          <p:cNvPr id="6" name="Slide Number Placeholder 2">
            <a:extLst>
              <a:ext uri="{FF2B5EF4-FFF2-40B4-BE49-F238E27FC236}">
                <a16:creationId xmlns:a16="http://schemas.microsoft.com/office/drawing/2014/main" id="{9EB7B150-7EA3-64C7-245D-A6245D977180}"/>
              </a:ext>
            </a:extLst>
          </p:cNvPr>
          <p:cNvSpPr txBox="1">
            <a:spLocks/>
          </p:cNvSpPr>
          <p:nvPr/>
        </p:nvSpPr>
        <p:spPr>
          <a:xfrm>
            <a:off x="6553200" y="6356350"/>
            <a:ext cx="2133600" cy="365125"/>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C1FF6DA9-008F-8B48-92A6-B652298478BF}" type="slidenum">
              <a:rPr lang="en-US" sz="1200" b="1" smtClean="0"/>
              <a:pPr algn="r"/>
              <a:t>16</a:t>
            </a:fld>
            <a:endParaRPr lang="en-US" sz="1200" b="1" dirty="0"/>
          </a:p>
        </p:txBody>
      </p:sp>
      <p:sp>
        <p:nvSpPr>
          <p:cNvPr id="21" name="Text Placeholder 20">
            <a:extLst>
              <a:ext uri="{FF2B5EF4-FFF2-40B4-BE49-F238E27FC236}">
                <a16:creationId xmlns:a16="http://schemas.microsoft.com/office/drawing/2014/main" id="{469662EC-A774-1558-7747-3DD8BE392302}"/>
              </a:ext>
            </a:extLst>
          </p:cNvPr>
          <p:cNvSpPr>
            <a:spLocks noGrp="1"/>
          </p:cNvSpPr>
          <p:nvPr>
            <p:ph type="body" idx="10"/>
          </p:nvPr>
        </p:nvSpPr>
        <p:spPr>
          <a:xfrm>
            <a:off x="284000" y="802848"/>
            <a:ext cx="6967192" cy="374072"/>
          </a:xfrm>
        </p:spPr>
        <p:txBody>
          <a:bodyPr>
            <a:normAutofit fontScale="92500" lnSpcReduction="10000"/>
          </a:bodyPr>
          <a:lstStyle/>
          <a:p>
            <a:r>
              <a:rPr lang="en-GB" sz="2400" b="1" dirty="0">
                <a:solidFill>
                  <a:schemeClr val="bg1"/>
                </a:solidFill>
              </a:rPr>
              <a:t>Energy Performance Certificates</a:t>
            </a:r>
          </a:p>
        </p:txBody>
      </p:sp>
      <p:pic>
        <p:nvPicPr>
          <p:cNvPr id="5" name="Picture 4">
            <a:extLst>
              <a:ext uri="{FF2B5EF4-FFF2-40B4-BE49-F238E27FC236}">
                <a16:creationId xmlns:a16="http://schemas.microsoft.com/office/drawing/2014/main" id="{829A8416-4A7B-5A4D-3D65-47B39F93591D}"/>
              </a:ext>
            </a:extLst>
          </p:cNvPr>
          <p:cNvPicPr>
            <a:picLocks noChangeAspect="1"/>
          </p:cNvPicPr>
          <p:nvPr/>
        </p:nvPicPr>
        <p:blipFill>
          <a:blip r:embed="rId3"/>
          <a:stretch>
            <a:fillRect/>
          </a:stretch>
        </p:blipFill>
        <p:spPr>
          <a:xfrm>
            <a:off x="0" y="1769061"/>
            <a:ext cx="9144000" cy="3777079"/>
          </a:xfrm>
          <a:prstGeom prst="rect">
            <a:avLst/>
          </a:prstGeom>
        </p:spPr>
      </p:pic>
    </p:spTree>
    <p:extLst>
      <p:ext uri="{BB962C8B-B14F-4D97-AF65-F5344CB8AC3E}">
        <p14:creationId xmlns:p14="http://schemas.microsoft.com/office/powerpoint/2010/main" val="275198082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EFA08FA-3A90-97C0-DC1F-8B0949B1CBC8}"/>
            </a:ext>
          </a:extLst>
        </p:cNvPr>
        <p:cNvGrpSpPr/>
        <p:nvPr/>
      </p:nvGrpSpPr>
      <p:grpSpPr>
        <a:xfrm>
          <a:off x="0" y="0"/>
          <a:ext cx="0" cy="0"/>
          <a:chOff x="0" y="0"/>
          <a:chExt cx="0" cy="0"/>
        </a:xfrm>
      </p:grpSpPr>
      <p:sp>
        <p:nvSpPr>
          <p:cNvPr id="6" name="Slide Number Placeholder 2">
            <a:extLst>
              <a:ext uri="{FF2B5EF4-FFF2-40B4-BE49-F238E27FC236}">
                <a16:creationId xmlns:a16="http://schemas.microsoft.com/office/drawing/2014/main" id="{2F2EAB60-B728-4330-BC53-C1D8CFD5070F}"/>
              </a:ext>
            </a:extLst>
          </p:cNvPr>
          <p:cNvSpPr txBox="1">
            <a:spLocks/>
          </p:cNvSpPr>
          <p:nvPr/>
        </p:nvSpPr>
        <p:spPr>
          <a:xfrm>
            <a:off x="6553200" y="6356350"/>
            <a:ext cx="2133600" cy="365125"/>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C1FF6DA9-008F-8B48-92A6-B652298478BF}" type="slidenum">
              <a:rPr lang="en-US" sz="1200" b="1" smtClean="0"/>
              <a:pPr algn="r"/>
              <a:t>17</a:t>
            </a:fld>
            <a:endParaRPr lang="en-US" sz="1200" b="1" dirty="0"/>
          </a:p>
        </p:txBody>
      </p:sp>
      <p:sp>
        <p:nvSpPr>
          <p:cNvPr id="21" name="Text Placeholder 20">
            <a:extLst>
              <a:ext uri="{FF2B5EF4-FFF2-40B4-BE49-F238E27FC236}">
                <a16:creationId xmlns:a16="http://schemas.microsoft.com/office/drawing/2014/main" id="{0F15201B-05CA-6D54-F30E-C6F5BBD9F68F}"/>
              </a:ext>
            </a:extLst>
          </p:cNvPr>
          <p:cNvSpPr>
            <a:spLocks noGrp="1"/>
          </p:cNvSpPr>
          <p:nvPr>
            <p:ph type="body" idx="10"/>
          </p:nvPr>
        </p:nvSpPr>
        <p:spPr>
          <a:xfrm>
            <a:off x="284000" y="802848"/>
            <a:ext cx="7223224" cy="374072"/>
          </a:xfrm>
        </p:spPr>
        <p:txBody>
          <a:bodyPr>
            <a:noAutofit/>
          </a:bodyPr>
          <a:lstStyle/>
          <a:p>
            <a:r>
              <a:rPr lang="en-GB" sz="2200" b="1" dirty="0">
                <a:solidFill>
                  <a:schemeClr val="bg1"/>
                </a:solidFill>
              </a:rPr>
              <a:t>Energy Performance Certificates - Market research influence</a:t>
            </a:r>
          </a:p>
        </p:txBody>
      </p:sp>
      <p:pic>
        <p:nvPicPr>
          <p:cNvPr id="2" name="Picture 1">
            <a:extLst>
              <a:ext uri="{FF2B5EF4-FFF2-40B4-BE49-F238E27FC236}">
                <a16:creationId xmlns:a16="http://schemas.microsoft.com/office/drawing/2014/main" id="{AFBF381C-C7CA-1442-0461-F7123E1E13E5}"/>
              </a:ext>
            </a:extLst>
          </p:cNvPr>
          <p:cNvPicPr>
            <a:picLocks noChangeAspect="1"/>
          </p:cNvPicPr>
          <p:nvPr/>
        </p:nvPicPr>
        <p:blipFill>
          <a:blip r:embed="rId3"/>
          <a:stretch>
            <a:fillRect/>
          </a:stretch>
        </p:blipFill>
        <p:spPr>
          <a:xfrm>
            <a:off x="0" y="1761904"/>
            <a:ext cx="9144000" cy="4293248"/>
          </a:xfrm>
          <a:prstGeom prst="rect">
            <a:avLst/>
          </a:prstGeom>
        </p:spPr>
      </p:pic>
    </p:spTree>
    <p:extLst>
      <p:ext uri="{BB962C8B-B14F-4D97-AF65-F5344CB8AC3E}">
        <p14:creationId xmlns:p14="http://schemas.microsoft.com/office/powerpoint/2010/main" val="402206640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3143C4A-7A7D-6CB8-0723-4669322A5390}"/>
            </a:ext>
          </a:extLst>
        </p:cNvPr>
        <p:cNvGrpSpPr/>
        <p:nvPr/>
      </p:nvGrpSpPr>
      <p:grpSpPr>
        <a:xfrm>
          <a:off x="0" y="0"/>
          <a:ext cx="0" cy="0"/>
          <a:chOff x="0" y="0"/>
          <a:chExt cx="0" cy="0"/>
        </a:xfrm>
      </p:grpSpPr>
      <p:sp>
        <p:nvSpPr>
          <p:cNvPr id="6" name="Slide Number Placeholder 2">
            <a:extLst>
              <a:ext uri="{FF2B5EF4-FFF2-40B4-BE49-F238E27FC236}">
                <a16:creationId xmlns:a16="http://schemas.microsoft.com/office/drawing/2014/main" id="{B202E508-DD46-0BE2-8F07-FD5AB49C333D}"/>
              </a:ext>
            </a:extLst>
          </p:cNvPr>
          <p:cNvSpPr txBox="1">
            <a:spLocks/>
          </p:cNvSpPr>
          <p:nvPr/>
        </p:nvSpPr>
        <p:spPr>
          <a:xfrm>
            <a:off x="6553200" y="6356350"/>
            <a:ext cx="2133600" cy="365125"/>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C1FF6DA9-008F-8B48-92A6-B652298478BF}" type="slidenum">
              <a:rPr lang="en-US" sz="1200" b="1" smtClean="0"/>
              <a:pPr algn="r"/>
              <a:t>18</a:t>
            </a:fld>
            <a:endParaRPr lang="en-US" sz="1200" b="1" dirty="0"/>
          </a:p>
        </p:txBody>
      </p:sp>
      <p:sp>
        <p:nvSpPr>
          <p:cNvPr id="21" name="Text Placeholder 20">
            <a:extLst>
              <a:ext uri="{FF2B5EF4-FFF2-40B4-BE49-F238E27FC236}">
                <a16:creationId xmlns:a16="http://schemas.microsoft.com/office/drawing/2014/main" id="{06D40095-DF30-64A6-AC09-A58E8DE48359}"/>
              </a:ext>
            </a:extLst>
          </p:cNvPr>
          <p:cNvSpPr>
            <a:spLocks noGrp="1"/>
          </p:cNvSpPr>
          <p:nvPr>
            <p:ph type="body" idx="10"/>
          </p:nvPr>
        </p:nvSpPr>
        <p:spPr>
          <a:xfrm>
            <a:off x="284000" y="802848"/>
            <a:ext cx="7223224" cy="374072"/>
          </a:xfrm>
        </p:spPr>
        <p:txBody>
          <a:bodyPr>
            <a:noAutofit/>
          </a:bodyPr>
          <a:lstStyle/>
          <a:p>
            <a:r>
              <a:rPr lang="en-GB" sz="2200" b="1" dirty="0">
                <a:solidFill>
                  <a:schemeClr val="bg1"/>
                </a:solidFill>
              </a:rPr>
              <a:t>ESG and Environmental Risks</a:t>
            </a:r>
          </a:p>
        </p:txBody>
      </p:sp>
      <p:pic>
        <p:nvPicPr>
          <p:cNvPr id="5" name="Picture 4">
            <a:extLst>
              <a:ext uri="{FF2B5EF4-FFF2-40B4-BE49-F238E27FC236}">
                <a16:creationId xmlns:a16="http://schemas.microsoft.com/office/drawing/2014/main" id="{6631475C-6A9D-4A60-6807-CD97103A6D0D}"/>
              </a:ext>
            </a:extLst>
          </p:cNvPr>
          <p:cNvPicPr>
            <a:picLocks noChangeAspect="1"/>
          </p:cNvPicPr>
          <p:nvPr/>
        </p:nvPicPr>
        <p:blipFill>
          <a:blip r:embed="rId3"/>
          <a:stretch>
            <a:fillRect/>
          </a:stretch>
        </p:blipFill>
        <p:spPr>
          <a:xfrm>
            <a:off x="0" y="1569546"/>
            <a:ext cx="9144000" cy="4171533"/>
          </a:xfrm>
          <a:prstGeom prst="rect">
            <a:avLst/>
          </a:prstGeom>
        </p:spPr>
      </p:pic>
    </p:spTree>
    <p:extLst>
      <p:ext uri="{BB962C8B-B14F-4D97-AF65-F5344CB8AC3E}">
        <p14:creationId xmlns:p14="http://schemas.microsoft.com/office/powerpoint/2010/main" val="70634282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185EC4-9777-21F0-4D0C-B292B5FA87C4}"/>
            </a:ext>
          </a:extLst>
        </p:cNvPr>
        <p:cNvGrpSpPr/>
        <p:nvPr/>
      </p:nvGrpSpPr>
      <p:grpSpPr>
        <a:xfrm>
          <a:off x="0" y="0"/>
          <a:ext cx="0" cy="0"/>
          <a:chOff x="0" y="0"/>
          <a:chExt cx="0" cy="0"/>
        </a:xfrm>
      </p:grpSpPr>
      <p:sp>
        <p:nvSpPr>
          <p:cNvPr id="6" name="Slide Number Placeholder 2">
            <a:extLst>
              <a:ext uri="{FF2B5EF4-FFF2-40B4-BE49-F238E27FC236}">
                <a16:creationId xmlns:a16="http://schemas.microsoft.com/office/drawing/2014/main" id="{F9E3B1C2-2D61-DE44-8D21-B080777B4CF4}"/>
              </a:ext>
            </a:extLst>
          </p:cNvPr>
          <p:cNvSpPr txBox="1">
            <a:spLocks/>
          </p:cNvSpPr>
          <p:nvPr/>
        </p:nvSpPr>
        <p:spPr>
          <a:xfrm>
            <a:off x="6553200" y="6356350"/>
            <a:ext cx="2133600" cy="365125"/>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C1FF6DA9-008F-8B48-92A6-B652298478BF}" type="slidenum">
              <a:rPr lang="en-US" sz="1200" b="1" smtClean="0"/>
              <a:pPr algn="r"/>
              <a:t>19</a:t>
            </a:fld>
            <a:endParaRPr lang="en-US" sz="1200" b="1" dirty="0"/>
          </a:p>
        </p:txBody>
      </p:sp>
      <p:sp>
        <p:nvSpPr>
          <p:cNvPr id="21" name="Text Placeholder 20">
            <a:extLst>
              <a:ext uri="{FF2B5EF4-FFF2-40B4-BE49-F238E27FC236}">
                <a16:creationId xmlns:a16="http://schemas.microsoft.com/office/drawing/2014/main" id="{57DFC6C0-D941-14F2-2B5E-6A1B67A51197}"/>
              </a:ext>
            </a:extLst>
          </p:cNvPr>
          <p:cNvSpPr>
            <a:spLocks noGrp="1"/>
          </p:cNvSpPr>
          <p:nvPr>
            <p:ph type="body" idx="10"/>
          </p:nvPr>
        </p:nvSpPr>
        <p:spPr>
          <a:xfrm>
            <a:off x="284000" y="802848"/>
            <a:ext cx="7223224" cy="374072"/>
          </a:xfrm>
        </p:spPr>
        <p:txBody>
          <a:bodyPr>
            <a:noAutofit/>
          </a:bodyPr>
          <a:lstStyle/>
          <a:p>
            <a:r>
              <a:rPr lang="en-GB" sz="2200" b="1" dirty="0">
                <a:solidFill>
                  <a:schemeClr val="bg1"/>
                </a:solidFill>
              </a:rPr>
              <a:t>ESG and Environmental Risks – Valuation influence</a:t>
            </a:r>
          </a:p>
        </p:txBody>
      </p:sp>
      <p:pic>
        <p:nvPicPr>
          <p:cNvPr id="2" name="Picture 1">
            <a:extLst>
              <a:ext uri="{FF2B5EF4-FFF2-40B4-BE49-F238E27FC236}">
                <a16:creationId xmlns:a16="http://schemas.microsoft.com/office/drawing/2014/main" id="{29D211C3-CC06-B310-0622-F7EAC48513A0}"/>
              </a:ext>
            </a:extLst>
          </p:cNvPr>
          <p:cNvPicPr>
            <a:picLocks noChangeAspect="1"/>
          </p:cNvPicPr>
          <p:nvPr/>
        </p:nvPicPr>
        <p:blipFill>
          <a:blip r:embed="rId3"/>
          <a:stretch>
            <a:fillRect/>
          </a:stretch>
        </p:blipFill>
        <p:spPr>
          <a:xfrm>
            <a:off x="427261" y="2304866"/>
            <a:ext cx="5366992" cy="2500308"/>
          </a:xfrm>
          <a:prstGeom prst="rect">
            <a:avLst/>
          </a:prstGeom>
        </p:spPr>
      </p:pic>
      <p:pic>
        <p:nvPicPr>
          <p:cNvPr id="3" name="Picture 2">
            <a:extLst>
              <a:ext uri="{FF2B5EF4-FFF2-40B4-BE49-F238E27FC236}">
                <a16:creationId xmlns:a16="http://schemas.microsoft.com/office/drawing/2014/main" id="{80C32AC5-A906-6D77-ADD8-6BCD185BAEF6}"/>
              </a:ext>
            </a:extLst>
          </p:cNvPr>
          <p:cNvPicPr>
            <a:picLocks noChangeAspect="1"/>
          </p:cNvPicPr>
          <p:nvPr/>
        </p:nvPicPr>
        <p:blipFill>
          <a:blip r:embed="rId4"/>
          <a:stretch>
            <a:fillRect/>
          </a:stretch>
        </p:blipFill>
        <p:spPr>
          <a:xfrm>
            <a:off x="5981886" y="1563722"/>
            <a:ext cx="2540235" cy="4491430"/>
          </a:xfrm>
          <a:prstGeom prst="rect">
            <a:avLst/>
          </a:prstGeom>
        </p:spPr>
      </p:pic>
    </p:spTree>
    <p:extLst>
      <p:ext uri="{BB962C8B-B14F-4D97-AF65-F5344CB8AC3E}">
        <p14:creationId xmlns:p14="http://schemas.microsoft.com/office/powerpoint/2010/main" val="1827264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6" descr="Wildfires in Greece rip through wildlife areas, killing animals">
            <a:extLst>
              <a:ext uri="{FF2B5EF4-FFF2-40B4-BE49-F238E27FC236}">
                <a16:creationId xmlns:a16="http://schemas.microsoft.com/office/drawing/2014/main" id="{D612B2AA-894E-D906-63A1-B6DE93EE411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23774" y="2934653"/>
            <a:ext cx="1697040" cy="108000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753BFBEF-5D09-CB48-6CB7-AC69F31D95BA}"/>
              </a:ext>
            </a:extLst>
          </p:cNvPr>
          <p:cNvSpPr>
            <a:spLocks noGrp="1"/>
          </p:cNvSpPr>
          <p:nvPr>
            <p:ph type="title" idx="4294967295"/>
          </p:nvPr>
        </p:nvSpPr>
        <p:spPr>
          <a:xfrm>
            <a:off x="121920" y="124786"/>
            <a:ext cx="609600" cy="369449"/>
          </a:xfrm>
          <a:prstGeom prst="rect">
            <a:avLst/>
          </a:prstGeom>
          <a:solidFill>
            <a:srgbClr val="E6B9B8"/>
          </a:solidFill>
          <a:ln>
            <a:solidFill>
              <a:srgbClr val="E6B9B8"/>
            </a:solidFill>
          </a:ln>
        </p:spPr>
        <p:txBody>
          <a:bodyPr anchor="ctr"/>
          <a:lstStyle/>
          <a:p>
            <a:pPr algn="ctr"/>
            <a:r>
              <a:rPr lang="en-GB" sz="1800" b="1" dirty="0">
                <a:solidFill>
                  <a:schemeClr val="tx2"/>
                </a:solidFill>
                <a:latin typeface="+mn-lt"/>
                <a:ea typeface="+mn-ea"/>
                <a:cs typeface="+mn-cs"/>
              </a:rPr>
              <a:t>1</a:t>
            </a:r>
          </a:p>
        </p:txBody>
      </p:sp>
      <p:sp>
        <p:nvSpPr>
          <p:cNvPr id="3" name="Text Placeholder 2">
            <a:extLst>
              <a:ext uri="{FF2B5EF4-FFF2-40B4-BE49-F238E27FC236}">
                <a16:creationId xmlns:a16="http://schemas.microsoft.com/office/drawing/2014/main" id="{592465EB-129A-08B2-320C-8D555B5C00B3}"/>
              </a:ext>
            </a:extLst>
          </p:cNvPr>
          <p:cNvSpPr>
            <a:spLocks noGrp="1"/>
          </p:cNvSpPr>
          <p:nvPr>
            <p:ph type="body" idx="10"/>
          </p:nvPr>
        </p:nvSpPr>
        <p:spPr>
          <a:xfrm>
            <a:off x="695480" y="138451"/>
            <a:ext cx="3868340" cy="374072"/>
          </a:xfrm>
        </p:spPr>
        <p:txBody>
          <a:bodyPr/>
          <a:lstStyle/>
          <a:p>
            <a:r>
              <a:rPr lang="en-GB" b="1" dirty="0"/>
              <a:t>Why Now?</a:t>
            </a:r>
          </a:p>
        </p:txBody>
      </p:sp>
      <p:sp>
        <p:nvSpPr>
          <p:cNvPr id="4" name="Retângulo 1">
            <a:extLst>
              <a:ext uri="{FF2B5EF4-FFF2-40B4-BE49-F238E27FC236}">
                <a16:creationId xmlns:a16="http://schemas.microsoft.com/office/drawing/2014/main" id="{4A2AE325-D71A-B9AB-2655-A52B562CA4C7}"/>
              </a:ext>
            </a:extLst>
          </p:cNvPr>
          <p:cNvSpPr/>
          <p:nvPr/>
        </p:nvSpPr>
        <p:spPr>
          <a:xfrm>
            <a:off x="403708" y="1801312"/>
            <a:ext cx="1386349" cy="1080000"/>
          </a:xfrm>
          <a:prstGeom prst="rect">
            <a:avLst/>
          </a:prstGeom>
          <a:noFill/>
          <a:ln>
            <a:solidFill>
              <a:schemeClr val="accent2">
                <a:lumMod val="20000"/>
                <a:lumOff val="8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chemeClr val="tx1"/>
                </a:solidFill>
                <a:effectLst/>
                <a:uLnTx/>
                <a:uFillTx/>
                <a:latin typeface="Aptos Display" panose="02110004020202020204"/>
                <a:ea typeface="+mn-ea"/>
                <a:cs typeface="+mn-cs"/>
              </a:rPr>
              <a:t>Regulatory Pressure</a:t>
            </a:r>
          </a:p>
        </p:txBody>
      </p:sp>
      <p:sp>
        <p:nvSpPr>
          <p:cNvPr id="6" name="Retângulo 8">
            <a:extLst>
              <a:ext uri="{FF2B5EF4-FFF2-40B4-BE49-F238E27FC236}">
                <a16:creationId xmlns:a16="http://schemas.microsoft.com/office/drawing/2014/main" id="{D1D5B31E-CAE6-1F87-AD90-A0BC19463A35}"/>
              </a:ext>
            </a:extLst>
          </p:cNvPr>
          <p:cNvSpPr/>
          <p:nvPr/>
        </p:nvSpPr>
        <p:spPr>
          <a:xfrm>
            <a:off x="1874119" y="1801312"/>
            <a:ext cx="4965593" cy="1080000"/>
          </a:xfrm>
          <a:prstGeom prst="rect">
            <a:avLst/>
          </a:prstGeom>
          <a:noFill/>
          <a:ln>
            <a:solidFill>
              <a:schemeClr val="accent2">
                <a:lumMod val="20000"/>
                <a:lumOff val="8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defTabSz="914400">
              <a:defRPr/>
            </a:pPr>
            <a:r>
              <a:rPr lang="en-GB" sz="2000" dirty="0">
                <a:solidFill>
                  <a:schemeClr val="tx1"/>
                </a:solidFill>
              </a:rPr>
              <a:t>ECB, EBA, IFRS, EPBD</a:t>
            </a:r>
          </a:p>
        </p:txBody>
      </p:sp>
      <p:pic>
        <p:nvPicPr>
          <p:cNvPr id="7" name="Picture 4" descr="os empresários revisam os procedimentos por meio de documentos contendo  listas de caixas de seleção, conceitos de regras e políticas, documentos  regulatórios da empresa, termos e condições, regras de conduta 12041043 Foto">
            <a:extLst>
              <a:ext uri="{FF2B5EF4-FFF2-40B4-BE49-F238E27FC236}">
                <a16:creationId xmlns:a16="http://schemas.microsoft.com/office/drawing/2014/main" id="{3CB7BCE5-D1E2-D03B-D943-207D9AA814E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923774" y="1801312"/>
            <a:ext cx="1697040" cy="1080000"/>
          </a:xfrm>
          <a:prstGeom prst="rect">
            <a:avLst/>
          </a:prstGeom>
          <a:noFill/>
          <a:extLst>
            <a:ext uri="{909E8E84-426E-40DD-AFC4-6F175D3DCCD1}">
              <a14:hiddenFill xmlns:a14="http://schemas.microsoft.com/office/drawing/2010/main">
                <a:solidFill>
                  <a:srgbClr val="FFFFFF"/>
                </a:solidFill>
              </a14:hiddenFill>
            </a:ext>
          </a:extLst>
        </p:spPr>
      </p:pic>
      <p:sp>
        <p:nvSpPr>
          <p:cNvPr id="8" name="Retângulo 1">
            <a:extLst>
              <a:ext uri="{FF2B5EF4-FFF2-40B4-BE49-F238E27FC236}">
                <a16:creationId xmlns:a16="http://schemas.microsoft.com/office/drawing/2014/main" id="{3D260965-97B3-0802-6F17-D8D764550602}"/>
              </a:ext>
            </a:extLst>
          </p:cNvPr>
          <p:cNvSpPr/>
          <p:nvPr/>
        </p:nvSpPr>
        <p:spPr>
          <a:xfrm>
            <a:off x="403708" y="2934653"/>
            <a:ext cx="1386349" cy="1080000"/>
          </a:xfrm>
          <a:prstGeom prst="rect">
            <a:avLst/>
          </a:prstGeom>
          <a:noFill/>
          <a:ln>
            <a:solidFill>
              <a:schemeClr val="accent2">
                <a:lumMod val="20000"/>
                <a:lumOff val="80000"/>
              </a:schemeClr>
            </a:solidFill>
          </a:ln>
        </p:spPr>
        <p:style>
          <a:lnRef idx="2">
            <a:schemeClr val="accent1">
              <a:shade val="15000"/>
            </a:schemeClr>
          </a:lnRef>
          <a:fillRef idx="1">
            <a:schemeClr val="accent1"/>
          </a:fillRef>
          <a:effectRef idx="0">
            <a:schemeClr val="accent1"/>
          </a:effectRef>
          <a:fontRef idx="minor">
            <a:schemeClr val="lt1"/>
          </a:fontRef>
        </p:style>
        <p:txBody>
          <a:bodyPr rIns="360000" rtlCol="0" anchor="ct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chemeClr val="tx1"/>
                </a:solidFill>
                <a:effectLst/>
                <a:uLnTx/>
                <a:uFillTx/>
                <a:latin typeface="Aptos Display" panose="02110004020202020204"/>
                <a:ea typeface="+mn-ea"/>
                <a:cs typeface="+mn-cs"/>
              </a:rPr>
              <a:t>Extreme Climate</a:t>
            </a:r>
          </a:p>
        </p:txBody>
      </p:sp>
      <p:sp>
        <p:nvSpPr>
          <p:cNvPr id="10" name="Retângulo 8">
            <a:extLst>
              <a:ext uri="{FF2B5EF4-FFF2-40B4-BE49-F238E27FC236}">
                <a16:creationId xmlns:a16="http://schemas.microsoft.com/office/drawing/2014/main" id="{02CC8C36-03DD-4E20-E5D5-DAFFBA06D225}"/>
              </a:ext>
            </a:extLst>
          </p:cNvPr>
          <p:cNvSpPr/>
          <p:nvPr/>
        </p:nvSpPr>
        <p:spPr>
          <a:xfrm>
            <a:off x="1874119" y="2934653"/>
            <a:ext cx="4965593" cy="1080000"/>
          </a:xfrm>
          <a:prstGeom prst="rect">
            <a:avLst/>
          </a:prstGeom>
          <a:noFill/>
          <a:ln>
            <a:solidFill>
              <a:schemeClr val="accent2">
                <a:lumMod val="20000"/>
                <a:lumOff val="8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defRPr sz="2000"/>
            </a:pPr>
            <a:r>
              <a:rPr lang="en-US" sz="2000" dirty="0">
                <a:solidFill>
                  <a:schemeClr val="tx1"/>
                </a:solidFill>
              </a:rPr>
              <a:t>Floods, wildfires, heatwaves</a:t>
            </a:r>
          </a:p>
        </p:txBody>
      </p:sp>
      <p:sp>
        <p:nvSpPr>
          <p:cNvPr id="12" name="Retângulo 1">
            <a:extLst>
              <a:ext uri="{FF2B5EF4-FFF2-40B4-BE49-F238E27FC236}">
                <a16:creationId xmlns:a16="http://schemas.microsoft.com/office/drawing/2014/main" id="{F125CEA1-E344-755C-EC26-17217016E842}"/>
              </a:ext>
            </a:extLst>
          </p:cNvPr>
          <p:cNvSpPr/>
          <p:nvPr/>
        </p:nvSpPr>
        <p:spPr>
          <a:xfrm>
            <a:off x="403708" y="4077138"/>
            <a:ext cx="1386349" cy="1080000"/>
          </a:xfrm>
          <a:prstGeom prst="rect">
            <a:avLst/>
          </a:prstGeom>
          <a:noFill/>
          <a:ln>
            <a:solidFill>
              <a:schemeClr val="accent2">
                <a:lumMod val="20000"/>
                <a:lumOff val="8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tabLst/>
              <a:defRPr/>
            </a:pPr>
            <a:r>
              <a:rPr lang="en-US" sz="1200" b="1" dirty="0">
                <a:solidFill>
                  <a:schemeClr val="tx1"/>
                </a:solidFill>
                <a:latin typeface="Aptos Display" panose="02110004020202020204"/>
              </a:rPr>
              <a:t>Better Data</a:t>
            </a:r>
            <a:endParaRPr kumimoji="0" lang="en-US" sz="1200" b="1" i="0" u="none" strike="noStrike" kern="1200" cap="none" spc="0" normalizeH="0" baseline="0" noProof="0" dirty="0">
              <a:ln>
                <a:noFill/>
              </a:ln>
              <a:solidFill>
                <a:schemeClr val="tx1"/>
              </a:solidFill>
              <a:effectLst/>
              <a:uLnTx/>
              <a:uFillTx/>
              <a:latin typeface="Aptos Display" panose="02110004020202020204"/>
              <a:ea typeface="+mn-ea"/>
              <a:cs typeface="+mn-cs"/>
            </a:endParaRPr>
          </a:p>
        </p:txBody>
      </p:sp>
      <p:pic>
        <p:nvPicPr>
          <p:cNvPr id="13" name="Gráfico 22" descr="Prancheta com preenchimento sólido">
            <a:extLst>
              <a:ext uri="{FF2B5EF4-FFF2-40B4-BE49-F238E27FC236}">
                <a16:creationId xmlns:a16="http://schemas.microsoft.com/office/drawing/2014/main" id="{2F1341D0-2929-B129-4D81-729B7FA31EFE}"/>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312453" y="4440232"/>
            <a:ext cx="353812" cy="353812"/>
          </a:xfrm>
          <a:prstGeom prst="rect">
            <a:avLst/>
          </a:prstGeom>
        </p:spPr>
      </p:pic>
      <p:sp>
        <p:nvSpPr>
          <p:cNvPr id="14" name="Retângulo 8">
            <a:extLst>
              <a:ext uri="{FF2B5EF4-FFF2-40B4-BE49-F238E27FC236}">
                <a16:creationId xmlns:a16="http://schemas.microsoft.com/office/drawing/2014/main" id="{C8452F2E-33F9-F35B-C231-A9CBB2374C59}"/>
              </a:ext>
            </a:extLst>
          </p:cNvPr>
          <p:cNvSpPr/>
          <p:nvPr/>
        </p:nvSpPr>
        <p:spPr>
          <a:xfrm>
            <a:off x="1874119" y="4077138"/>
            <a:ext cx="4965593" cy="1080000"/>
          </a:xfrm>
          <a:prstGeom prst="rect">
            <a:avLst/>
          </a:prstGeom>
          <a:noFill/>
          <a:ln>
            <a:solidFill>
              <a:schemeClr val="accent2">
                <a:lumMod val="20000"/>
                <a:lumOff val="8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defRPr sz="2000"/>
            </a:pPr>
            <a:r>
              <a:rPr lang="en-GB" dirty="0">
                <a:solidFill>
                  <a:schemeClr val="tx1"/>
                </a:solidFill>
              </a:rPr>
              <a:t>EPCs, hazard maps, NGFS scenarios</a:t>
            </a:r>
          </a:p>
        </p:txBody>
      </p:sp>
      <p:pic>
        <p:nvPicPr>
          <p:cNvPr id="17" name="Graphic 16" descr="Thermometer with solid fill">
            <a:extLst>
              <a:ext uri="{FF2B5EF4-FFF2-40B4-BE49-F238E27FC236}">
                <a16:creationId xmlns:a16="http://schemas.microsoft.com/office/drawing/2014/main" id="{76B59E6D-16E7-620B-E1EA-A0E645695B7E}"/>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1240176" y="3229383"/>
            <a:ext cx="490539" cy="490539"/>
          </a:xfrm>
          <a:prstGeom prst="rect">
            <a:avLst/>
          </a:prstGeom>
        </p:spPr>
      </p:pic>
      <p:pic>
        <p:nvPicPr>
          <p:cNvPr id="18" name="Gráfico 16" descr="Martelo de juiz com preenchimento sólido">
            <a:extLst>
              <a:ext uri="{FF2B5EF4-FFF2-40B4-BE49-F238E27FC236}">
                <a16:creationId xmlns:a16="http://schemas.microsoft.com/office/drawing/2014/main" id="{8EE09013-2241-431D-094F-A2141303025E}"/>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1294615" y="2150482"/>
            <a:ext cx="381660" cy="381660"/>
          </a:xfrm>
          <a:prstGeom prst="rect">
            <a:avLst/>
          </a:prstGeom>
        </p:spPr>
      </p:pic>
      <p:pic>
        <p:nvPicPr>
          <p:cNvPr id="20" name="Picture 8" descr="Flood Exposure of Residential Areas and Infrastructure in Greece">
            <a:extLst>
              <a:ext uri="{FF2B5EF4-FFF2-40B4-BE49-F238E27FC236}">
                <a16:creationId xmlns:a16="http://schemas.microsoft.com/office/drawing/2014/main" id="{95E247FE-C6DE-D2BF-C26D-4508F33505D7}"/>
              </a:ext>
            </a:extLst>
          </p:cNvPr>
          <p:cNvPicPr>
            <a:picLocks noChangeAspect="1" noChangeArrowheads="1"/>
          </p:cNvPicPr>
          <p:nvPr/>
        </p:nvPicPr>
        <p:blipFill rotWithShape="1">
          <a:blip r:embed="rId11">
            <a:extLst>
              <a:ext uri="{28A0092B-C50C-407E-A947-70E740481C1C}">
                <a14:useLocalDpi xmlns:a14="http://schemas.microsoft.com/office/drawing/2010/main" val="0"/>
              </a:ext>
            </a:extLst>
          </a:blip>
          <a:srcRect r="5005"/>
          <a:stretch>
            <a:fillRect/>
          </a:stretch>
        </p:blipFill>
        <p:spPr bwMode="auto">
          <a:xfrm>
            <a:off x="6923775" y="4077139"/>
            <a:ext cx="1697040" cy="1080000"/>
          </a:xfrm>
          <a:prstGeom prst="rect">
            <a:avLst/>
          </a:prstGeom>
          <a:noFill/>
          <a:extLst>
            <a:ext uri="{909E8E84-426E-40DD-AFC4-6F175D3DCCD1}">
              <a14:hiddenFill xmlns:a14="http://schemas.microsoft.com/office/drawing/2010/main">
                <a:solidFill>
                  <a:srgbClr val="FFFFFF"/>
                </a:solidFill>
              </a14:hiddenFill>
            </a:ext>
          </a:extLst>
        </p:spPr>
      </p:pic>
      <p:grpSp>
        <p:nvGrpSpPr>
          <p:cNvPr id="22" name="Group 21">
            <a:extLst>
              <a:ext uri="{FF2B5EF4-FFF2-40B4-BE49-F238E27FC236}">
                <a16:creationId xmlns:a16="http://schemas.microsoft.com/office/drawing/2014/main" id="{64095B6C-6F42-C325-9503-491CBDC43C7B}"/>
              </a:ext>
            </a:extLst>
          </p:cNvPr>
          <p:cNvGrpSpPr/>
          <p:nvPr/>
        </p:nvGrpSpPr>
        <p:grpSpPr>
          <a:xfrm rot="5400000">
            <a:off x="4438867" y="1395895"/>
            <a:ext cx="230907" cy="8132984"/>
            <a:chOff x="6021799" y="1602657"/>
            <a:chExt cx="148401" cy="4563193"/>
          </a:xfrm>
        </p:grpSpPr>
        <p:cxnSp>
          <p:nvCxnSpPr>
            <p:cNvPr id="23" name="Straight Connector 22">
              <a:extLst>
                <a:ext uri="{FF2B5EF4-FFF2-40B4-BE49-F238E27FC236}">
                  <a16:creationId xmlns:a16="http://schemas.microsoft.com/office/drawing/2014/main" id="{B1A428FF-38A0-B308-BD98-F99D83A50345}"/>
                </a:ext>
              </a:extLst>
            </p:cNvPr>
            <p:cNvCxnSpPr>
              <a:cxnSpLocks/>
            </p:cNvCxnSpPr>
            <p:nvPr/>
          </p:nvCxnSpPr>
          <p:spPr>
            <a:xfrm>
              <a:off x="6085093" y="1602657"/>
              <a:ext cx="10907" cy="4563193"/>
            </a:xfrm>
            <a:prstGeom prst="line">
              <a:avLst/>
            </a:prstGeom>
            <a:ln>
              <a:solidFill>
                <a:schemeClr val="accent2">
                  <a:lumMod val="20000"/>
                  <a:lumOff val="80000"/>
                </a:schemeClr>
              </a:solidFill>
            </a:ln>
          </p:spPr>
          <p:style>
            <a:lnRef idx="2">
              <a:schemeClr val="accent1"/>
            </a:lnRef>
            <a:fillRef idx="0">
              <a:schemeClr val="accent1"/>
            </a:fillRef>
            <a:effectRef idx="1">
              <a:schemeClr val="accent1"/>
            </a:effectRef>
            <a:fontRef idx="minor">
              <a:schemeClr val="tx1"/>
            </a:fontRef>
          </p:style>
        </p:cxnSp>
        <p:sp>
          <p:nvSpPr>
            <p:cNvPr id="24" name="Oval 23">
              <a:extLst>
                <a:ext uri="{FF2B5EF4-FFF2-40B4-BE49-F238E27FC236}">
                  <a16:creationId xmlns:a16="http://schemas.microsoft.com/office/drawing/2014/main" id="{1EBBF9D9-B538-3D16-CF88-3FB8C13F4E94}"/>
                </a:ext>
              </a:extLst>
            </p:cNvPr>
            <p:cNvSpPr>
              <a:spLocks noChangeAspect="1"/>
            </p:cNvSpPr>
            <p:nvPr/>
          </p:nvSpPr>
          <p:spPr>
            <a:xfrm>
              <a:off x="6021799" y="3800134"/>
              <a:ext cx="148401" cy="148401"/>
            </a:xfrm>
            <a:prstGeom prst="ellipse">
              <a:avLst/>
            </a:prstGeom>
            <a:solidFill>
              <a:srgbClr val="E6B9B8"/>
            </a:solidFill>
            <a:ln>
              <a:solidFill>
                <a:schemeClr val="accent2">
                  <a:lumMod val="20000"/>
                  <a:lumOff val="8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noProof="0" dirty="0"/>
                <a:t>&gt;</a:t>
              </a:r>
            </a:p>
          </p:txBody>
        </p:sp>
      </p:grpSp>
      <p:sp>
        <p:nvSpPr>
          <p:cNvPr id="25" name="Arrow: Chevron 24">
            <a:extLst>
              <a:ext uri="{FF2B5EF4-FFF2-40B4-BE49-F238E27FC236}">
                <a16:creationId xmlns:a16="http://schemas.microsoft.com/office/drawing/2014/main" id="{9CFECA08-6D75-99EB-C321-0589C6508699}"/>
              </a:ext>
            </a:extLst>
          </p:cNvPr>
          <p:cNvSpPr/>
          <p:nvPr/>
        </p:nvSpPr>
        <p:spPr>
          <a:xfrm>
            <a:off x="2332228" y="5756807"/>
            <a:ext cx="2160000" cy="468000"/>
          </a:xfrm>
          <a:prstGeom prst="chevron">
            <a:avLst/>
          </a:prstGeom>
          <a:solidFill>
            <a:srgbClr val="E6B9B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tx1"/>
                </a:solidFill>
                <a:latin typeface="+mj-lt"/>
                <a:ea typeface="MS Mincho" panose="02020609040205080304" pitchFamily="49" charset="-128"/>
                <a:cs typeface="Times New Roman" panose="02020603050405020304" pitchFamily="18" charset="0"/>
              </a:rPr>
              <a:t>Misprice loans</a:t>
            </a:r>
            <a:endParaRPr lang="en-US" sz="1400" b="1" noProof="0" dirty="0">
              <a:solidFill>
                <a:schemeClr val="tx1"/>
              </a:solidFill>
              <a:latin typeface="+mj-lt"/>
              <a:ea typeface="Open Sans" panose="020B0606030504020204" pitchFamily="34" charset="0"/>
              <a:cs typeface="Open Sans" panose="020B0606030504020204" pitchFamily="34" charset="0"/>
            </a:endParaRPr>
          </a:p>
        </p:txBody>
      </p:sp>
      <p:sp>
        <p:nvSpPr>
          <p:cNvPr id="26" name="Arrow: Chevron 25">
            <a:extLst>
              <a:ext uri="{FF2B5EF4-FFF2-40B4-BE49-F238E27FC236}">
                <a16:creationId xmlns:a16="http://schemas.microsoft.com/office/drawing/2014/main" id="{E624A5A8-7883-B97A-8B12-E32494348D7F}"/>
              </a:ext>
            </a:extLst>
          </p:cNvPr>
          <p:cNvSpPr/>
          <p:nvPr/>
        </p:nvSpPr>
        <p:spPr>
          <a:xfrm>
            <a:off x="4401817" y="5756807"/>
            <a:ext cx="2160000" cy="468000"/>
          </a:xfrm>
          <a:prstGeom prst="chevron">
            <a:avLst/>
          </a:prstGeom>
          <a:solidFill>
            <a:srgbClr val="D17F7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sz="1400" b="1" dirty="0">
                <a:solidFill>
                  <a:schemeClr val="tx1"/>
                </a:solidFill>
                <a:latin typeface="+mj-lt"/>
                <a:ea typeface="MS Mincho" panose="02020609040205080304" pitchFamily="49" charset="-128"/>
                <a:cs typeface="Times New Roman" panose="02020603050405020304" pitchFamily="18" charset="0"/>
              </a:rPr>
              <a:t>Underestimate potential losses</a:t>
            </a:r>
          </a:p>
        </p:txBody>
      </p:sp>
      <p:sp>
        <p:nvSpPr>
          <p:cNvPr id="27" name="Arrow: Chevron 26">
            <a:extLst>
              <a:ext uri="{FF2B5EF4-FFF2-40B4-BE49-F238E27FC236}">
                <a16:creationId xmlns:a16="http://schemas.microsoft.com/office/drawing/2014/main" id="{DC9AF212-A214-11A5-642C-D1379DFA01AB}"/>
              </a:ext>
            </a:extLst>
          </p:cNvPr>
          <p:cNvSpPr/>
          <p:nvPr/>
        </p:nvSpPr>
        <p:spPr>
          <a:xfrm>
            <a:off x="6471406" y="5756807"/>
            <a:ext cx="2160000" cy="468000"/>
          </a:xfrm>
          <a:prstGeom prst="chevron">
            <a:avLst/>
          </a:prstGeom>
          <a:solidFill>
            <a:srgbClr val="91353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sz="1400" b="1" dirty="0">
                <a:latin typeface="+mj-lt"/>
                <a:ea typeface="MS Mincho" panose="02020609040205080304" pitchFamily="49" charset="-128"/>
                <a:cs typeface="Times New Roman" panose="02020603050405020304" pitchFamily="18" charset="0"/>
              </a:rPr>
              <a:t>Undermine financial stability</a:t>
            </a:r>
            <a:endParaRPr lang="pt-PT" sz="1400" b="1" dirty="0">
              <a:latin typeface="+mj-lt"/>
            </a:endParaRPr>
          </a:p>
        </p:txBody>
      </p:sp>
      <p:sp>
        <p:nvSpPr>
          <p:cNvPr id="29" name="TextBox 28">
            <a:extLst>
              <a:ext uri="{FF2B5EF4-FFF2-40B4-BE49-F238E27FC236}">
                <a16:creationId xmlns:a16="http://schemas.microsoft.com/office/drawing/2014/main" id="{9D6B58C4-729A-ED0F-F003-7069F5E423D8}"/>
              </a:ext>
            </a:extLst>
          </p:cNvPr>
          <p:cNvSpPr txBox="1"/>
          <p:nvPr/>
        </p:nvSpPr>
        <p:spPr>
          <a:xfrm>
            <a:off x="512594" y="5836918"/>
            <a:ext cx="4572000" cy="307777"/>
          </a:xfrm>
          <a:prstGeom prst="rect">
            <a:avLst/>
          </a:prstGeom>
          <a:noFill/>
        </p:spPr>
        <p:txBody>
          <a:bodyPr wrap="square">
            <a:spAutoFit/>
          </a:bodyPr>
          <a:lstStyle/>
          <a:p>
            <a:r>
              <a:rPr lang="en-US" sz="1400" b="1" dirty="0">
                <a:effectLst/>
                <a:latin typeface="+mj-lt"/>
                <a:ea typeface="MS Mincho" panose="02020609040205080304" pitchFamily="49" charset="-128"/>
                <a:cs typeface="Times New Roman" panose="02020603050405020304" pitchFamily="18" charset="0"/>
              </a:rPr>
              <a:t>Ignoring this means:</a:t>
            </a:r>
          </a:p>
        </p:txBody>
      </p:sp>
      <p:sp>
        <p:nvSpPr>
          <p:cNvPr id="30" name="Slide Number Placeholder 2">
            <a:extLst>
              <a:ext uri="{FF2B5EF4-FFF2-40B4-BE49-F238E27FC236}">
                <a16:creationId xmlns:a16="http://schemas.microsoft.com/office/drawing/2014/main" id="{D6AD9823-BE27-D399-C800-FF66CA13D08F}"/>
              </a:ext>
            </a:extLst>
          </p:cNvPr>
          <p:cNvSpPr txBox="1">
            <a:spLocks/>
          </p:cNvSpPr>
          <p:nvPr/>
        </p:nvSpPr>
        <p:spPr>
          <a:xfrm>
            <a:off x="6553200" y="6356350"/>
            <a:ext cx="2133600" cy="365125"/>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C1FF6DA9-008F-8B48-92A6-B652298478BF}" type="slidenum">
              <a:rPr lang="en-US" sz="1200" b="1" smtClean="0"/>
              <a:pPr algn="r"/>
              <a:t>2</a:t>
            </a:fld>
            <a:endParaRPr lang="en-US" sz="1200" b="1" dirty="0"/>
          </a:p>
        </p:txBody>
      </p:sp>
    </p:spTree>
    <p:extLst>
      <p:ext uri="{BB962C8B-B14F-4D97-AF65-F5344CB8AC3E}">
        <p14:creationId xmlns:p14="http://schemas.microsoft.com/office/powerpoint/2010/main" val="131389334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454814-4CA3-FE3F-7142-3472BE1FC553}"/>
            </a:ext>
          </a:extLst>
        </p:cNvPr>
        <p:cNvGrpSpPr/>
        <p:nvPr/>
      </p:nvGrpSpPr>
      <p:grpSpPr>
        <a:xfrm>
          <a:off x="0" y="0"/>
          <a:ext cx="0" cy="0"/>
          <a:chOff x="0" y="0"/>
          <a:chExt cx="0" cy="0"/>
        </a:xfrm>
      </p:grpSpPr>
      <p:sp>
        <p:nvSpPr>
          <p:cNvPr id="6" name="Slide Number Placeholder 2">
            <a:extLst>
              <a:ext uri="{FF2B5EF4-FFF2-40B4-BE49-F238E27FC236}">
                <a16:creationId xmlns:a16="http://schemas.microsoft.com/office/drawing/2014/main" id="{5B152E1E-0D03-75EE-A47A-01CF290618EE}"/>
              </a:ext>
            </a:extLst>
          </p:cNvPr>
          <p:cNvSpPr txBox="1">
            <a:spLocks/>
          </p:cNvSpPr>
          <p:nvPr/>
        </p:nvSpPr>
        <p:spPr>
          <a:xfrm>
            <a:off x="6553200" y="6356350"/>
            <a:ext cx="2133600" cy="365125"/>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C1FF6DA9-008F-8B48-92A6-B652298478BF}" type="slidenum">
              <a:rPr lang="en-US" sz="1200" b="1" smtClean="0"/>
              <a:pPr algn="r"/>
              <a:t>20</a:t>
            </a:fld>
            <a:endParaRPr lang="en-US" sz="1200" b="1" dirty="0"/>
          </a:p>
        </p:txBody>
      </p:sp>
      <p:sp>
        <p:nvSpPr>
          <p:cNvPr id="21" name="Text Placeholder 20">
            <a:extLst>
              <a:ext uri="{FF2B5EF4-FFF2-40B4-BE49-F238E27FC236}">
                <a16:creationId xmlns:a16="http://schemas.microsoft.com/office/drawing/2014/main" id="{B9A6C094-3AE4-39E6-67F6-6B6FFCBCE5BD}"/>
              </a:ext>
            </a:extLst>
          </p:cNvPr>
          <p:cNvSpPr>
            <a:spLocks noGrp="1"/>
          </p:cNvSpPr>
          <p:nvPr>
            <p:ph type="body" idx="10"/>
          </p:nvPr>
        </p:nvSpPr>
        <p:spPr>
          <a:xfrm>
            <a:off x="284000" y="802848"/>
            <a:ext cx="7223224" cy="374072"/>
          </a:xfrm>
        </p:spPr>
        <p:txBody>
          <a:bodyPr>
            <a:noAutofit/>
          </a:bodyPr>
          <a:lstStyle/>
          <a:p>
            <a:r>
              <a:rPr lang="en-GB" sz="2200" b="1" dirty="0">
                <a:solidFill>
                  <a:schemeClr val="bg1"/>
                </a:solidFill>
              </a:rPr>
              <a:t>Other Certifications</a:t>
            </a:r>
          </a:p>
        </p:txBody>
      </p:sp>
      <p:pic>
        <p:nvPicPr>
          <p:cNvPr id="4" name="Picture 3">
            <a:extLst>
              <a:ext uri="{FF2B5EF4-FFF2-40B4-BE49-F238E27FC236}">
                <a16:creationId xmlns:a16="http://schemas.microsoft.com/office/drawing/2014/main" id="{5D663075-E194-509E-D399-96758B95D2A7}"/>
              </a:ext>
            </a:extLst>
          </p:cNvPr>
          <p:cNvPicPr>
            <a:picLocks noChangeAspect="1"/>
          </p:cNvPicPr>
          <p:nvPr/>
        </p:nvPicPr>
        <p:blipFill>
          <a:blip r:embed="rId3"/>
          <a:stretch>
            <a:fillRect/>
          </a:stretch>
        </p:blipFill>
        <p:spPr>
          <a:xfrm>
            <a:off x="0" y="1863704"/>
            <a:ext cx="9144000" cy="3130593"/>
          </a:xfrm>
          <a:prstGeom prst="rect">
            <a:avLst/>
          </a:prstGeom>
        </p:spPr>
      </p:pic>
    </p:spTree>
    <p:extLst>
      <p:ext uri="{BB962C8B-B14F-4D97-AF65-F5344CB8AC3E}">
        <p14:creationId xmlns:p14="http://schemas.microsoft.com/office/powerpoint/2010/main" val="203252602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7B28C0-251D-C4F3-E3E1-A3A3100213AB}"/>
            </a:ext>
          </a:extLst>
        </p:cNvPr>
        <p:cNvGrpSpPr/>
        <p:nvPr/>
      </p:nvGrpSpPr>
      <p:grpSpPr>
        <a:xfrm>
          <a:off x="0" y="0"/>
          <a:ext cx="0" cy="0"/>
          <a:chOff x="0" y="0"/>
          <a:chExt cx="0" cy="0"/>
        </a:xfrm>
      </p:grpSpPr>
      <p:sp>
        <p:nvSpPr>
          <p:cNvPr id="6" name="Slide Number Placeholder 2">
            <a:extLst>
              <a:ext uri="{FF2B5EF4-FFF2-40B4-BE49-F238E27FC236}">
                <a16:creationId xmlns:a16="http://schemas.microsoft.com/office/drawing/2014/main" id="{99B7EC0B-A001-5FE1-03ED-03705FD880C0}"/>
              </a:ext>
            </a:extLst>
          </p:cNvPr>
          <p:cNvSpPr txBox="1">
            <a:spLocks/>
          </p:cNvSpPr>
          <p:nvPr/>
        </p:nvSpPr>
        <p:spPr>
          <a:xfrm>
            <a:off x="6553200" y="6356350"/>
            <a:ext cx="2133600" cy="365125"/>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C1FF6DA9-008F-8B48-92A6-B652298478BF}" type="slidenum">
              <a:rPr lang="en-US" sz="1200" b="1" smtClean="0"/>
              <a:pPr algn="r"/>
              <a:t>21</a:t>
            </a:fld>
            <a:endParaRPr lang="en-US" sz="1200" b="1" dirty="0"/>
          </a:p>
        </p:txBody>
      </p:sp>
      <p:sp>
        <p:nvSpPr>
          <p:cNvPr id="21" name="Text Placeholder 20">
            <a:extLst>
              <a:ext uri="{FF2B5EF4-FFF2-40B4-BE49-F238E27FC236}">
                <a16:creationId xmlns:a16="http://schemas.microsoft.com/office/drawing/2014/main" id="{0A1EC54C-C148-6A17-F37A-0D0AEE3E9C2C}"/>
              </a:ext>
            </a:extLst>
          </p:cNvPr>
          <p:cNvSpPr>
            <a:spLocks noGrp="1"/>
          </p:cNvSpPr>
          <p:nvPr>
            <p:ph type="body" idx="10"/>
          </p:nvPr>
        </p:nvSpPr>
        <p:spPr>
          <a:xfrm>
            <a:off x="284000" y="802848"/>
            <a:ext cx="7223224" cy="374072"/>
          </a:xfrm>
        </p:spPr>
        <p:txBody>
          <a:bodyPr>
            <a:noAutofit/>
          </a:bodyPr>
          <a:lstStyle/>
          <a:p>
            <a:r>
              <a:rPr lang="en-GB" sz="2200" b="1" dirty="0">
                <a:solidFill>
                  <a:schemeClr val="bg1"/>
                </a:solidFill>
              </a:rPr>
              <a:t>Other Certifications – Valuation influence</a:t>
            </a:r>
          </a:p>
        </p:txBody>
      </p:sp>
      <p:pic>
        <p:nvPicPr>
          <p:cNvPr id="2" name="Picture 1">
            <a:extLst>
              <a:ext uri="{FF2B5EF4-FFF2-40B4-BE49-F238E27FC236}">
                <a16:creationId xmlns:a16="http://schemas.microsoft.com/office/drawing/2014/main" id="{93BF9773-17BA-633B-B565-3ED9E38CADC9}"/>
              </a:ext>
            </a:extLst>
          </p:cNvPr>
          <p:cNvPicPr>
            <a:picLocks noChangeAspect="1"/>
          </p:cNvPicPr>
          <p:nvPr/>
        </p:nvPicPr>
        <p:blipFill>
          <a:blip r:embed="rId3"/>
          <a:stretch>
            <a:fillRect/>
          </a:stretch>
        </p:blipFill>
        <p:spPr>
          <a:xfrm>
            <a:off x="450856" y="2382618"/>
            <a:ext cx="5680975" cy="2646582"/>
          </a:xfrm>
          <a:prstGeom prst="rect">
            <a:avLst/>
          </a:prstGeom>
        </p:spPr>
      </p:pic>
      <p:pic>
        <p:nvPicPr>
          <p:cNvPr id="3" name="Picture 2">
            <a:extLst>
              <a:ext uri="{FF2B5EF4-FFF2-40B4-BE49-F238E27FC236}">
                <a16:creationId xmlns:a16="http://schemas.microsoft.com/office/drawing/2014/main" id="{3B980083-59D7-83D8-836D-5C185C6EB081}"/>
              </a:ext>
            </a:extLst>
          </p:cNvPr>
          <p:cNvPicPr>
            <a:picLocks noChangeAspect="1"/>
          </p:cNvPicPr>
          <p:nvPr/>
        </p:nvPicPr>
        <p:blipFill>
          <a:blip r:embed="rId4"/>
          <a:stretch>
            <a:fillRect/>
          </a:stretch>
        </p:blipFill>
        <p:spPr>
          <a:xfrm>
            <a:off x="6321304" y="1700784"/>
            <a:ext cx="2371840" cy="4226814"/>
          </a:xfrm>
          <a:prstGeom prst="rect">
            <a:avLst/>
          </a:prstGeom>
        </p:spPr>
      </p:pic>
    </p:spTree>
    <p:extLst>
      <p:ext uri="{BB962C8B-B14F-4D97-AF65-F5344CB8AC3E}">
        <p14:creationId xmlns:p14="http://schemas.microsoft.com/office/powerpoint/2010/main" val="41971459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53F3FF-D265-7ADC-F0AF-02501096C330}"/>
            </a:ext>
          </a:extLst>
        </p:cNvPr>
        <p:cNvGrpSpPr/>
        <p:nvPr/>
      </p:nvGrpSpPr>
      <p:grpSpPr>
        <a:xfrm>
          <a:off x="0" y="0"/>
          <a:ext cx="0" cy="0"/>
          <a:chOff x="0" y="0"/>
          <a:chExt cx="0" cy="0"/>
        </a:xfrm>
      </p:grpSpPr>
      <p:sp>
        <p:nvSpPr>
          <p:cNvPr id="6" name="Slide Number Placeholder 2">
            <a:extLst>
              <a:ext uri="{FF2B5EF4-FFF2-40B4-BE49-F238E27FC236}">
                <a16:creationId xmlns:a16="http://schemas.microsoft.com/office/drawing/2014/main" id="{6B0AEBD0-74E1-2356-DD9D-C0978B0D336C}"/>
              </a:ext>
            </a:extLst>
          </p:cNvPr>
          <p:cNvSpPr txBox="1">
            <a:spLocks/>
          </p:cNvSpPr>
          <p:nvPr/>
        </p:nvSpPr>
        <p:spPr>
          <a:xfrm>
            <a:off x="6553200" y="6356350"/>
            <a:ext cx="2133600" cy="365125"/>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C1FF6DA9-008F-8B48-92A6-B652298478BF}" type="slidenum">
              <a:rPr lang="en-US" sz="1200" b="1" smtClean="0"/>
              <a:pPr algn="r"/>
              <a:t>22</a:t>
            </a:fld>
            <a:endParaRPr lang="en-US" sz="1200" b="1" dirty="0"/>
          </a:p>
        </p:txBody>
      </p:sp>
      <p:sp>
        <p:nvSpPr>
          <p:cNvPr id="5" name="Rectangle 4">
            <a:extLst>
              <a:ext uri="{FF2B5EF4-FFF2-40B4-BE49-F238E27FC236}">
                <a16:creationId xmlns:a16="http://schemas.microsoft.com/office/drawing/2014/main" id="{9601E4D5-314C-2027-0ED1-45F8B6B1C5A0}"/>
              </a:ext>
            </a:extLst>
          </p:cNvPr>
          <p:cNvSpPr/>
          <p:nvPr/>
        </p:nvSpPr>
        <p:spPr>
          <a:xfrm>
            <a:off x="0" y="0"/>
            <a:ext cx="9144000" cy="6858000"/>
          </a:xfrm>
          <a:prstGeom prst="rect">
            <a:avLst/>
          </a:prstGeom>
          <a:solidFill>
            <a:srgbClr val="91353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GB" sz="3600" b="1" dirty="0"/>
              <a:t>      Thank you</a:t>
            </a:r>
          </a:p>
        </p:txBody>
      </p:sp>
      <p:sp>
        <p:nvSpPr>
          <p:cNvPr id="8" name="Title 1">
            <a:extLst>
              <a:ext uri="{FF2B5EF4-FFF2-40B4-BE49-F238E27FC236}">
                <a16:creationId xmlns:a16="http://schemas.microsoft.com/office/drawing/2014/main" id="{CDE6EAED-9868-4703-253A-0F917E34ED94}"/>
              </a:ext>
            </a:extLst>
          </p:cNvPr>
          <p:cNvSpPr txBox="1">
            <a:spLocks/>
          </p:cNvSpPr>
          <p:nvPr/>
        </p:nvSpPr>
        <p:spPr>
          <a:xfrm>
            <a:off x="457200" y="630936"/>
            <a:ext cx="8229600" cy="786702"/>
          </a:xfrm>
          <a:prstGeom prst="rect">
            <a:avLst/>
          </a:prstGeom>
        </p:spPr>
        <p:txBody>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defRPr sz="3600" b="1">
                <a:solidFill>
                  <a:srgbClr val="003366"/>
                </a:solidFill>
              </a:defRPr>
            </a:pPr>
            <a:r>
              <a:rPr lang="en-GB" sz="5400" b="1">
                <a:solidFill>
                  <a:schemeClr val="bg1"/>
                </a:solidFill>
              </a:rPr>
              <a:t>Q&amp;A</a:t>
            </a:r>
            <a:endParaRPr lang="en-GB" sz="5400" b="1" dirty="0">
              <a:solidFill>
                <a:schemeClr val="bg1"/>
              </a:solidFill>
            </a:endParaRPr>
          </a:p>
        </p:txBody>
      </p:sp>
      <p:sp>
        <p:nvSpPr>
          <p:cNvPr id="9" name="Título 5">
            <a:extLst>
              <a:ext uri="{FF2B5EF4-FFF2-40B4-BE49-F238E27FC236}">
                <a16:creationId xmlns:a16="http://schemas.microsoft.com/office/drawing/2014/main" id="{3CBC09BB-5043-5035-2EDF-60A10CB3E5F2}"/>
              </a:ext>
            </a:extLst>
          </p:cNvPr>
          <p:cNvSpPr txBox="1">
            <a:spLocks/>
          </p:cNvSpPr>
          <p:nvPr/>
        </p:nvSpPr>
        <p:spPr>
          <a:xfrm>
            <a:off x="548640" y="3741207"/>
            <a:ext cx="3639312" cy="396611"/>
          </a:xfrm>
          <a:prstGeom prst="rect">
            <a:avLst/>
          </a:prstGeom>
        </p:spPr>
        <p:txBody>
          <a:bodyPr vert="horz" lIns="68580" tIns="34290" rIns="68580" bIns="3429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pt-PT" sz="1600" b="1" dirty="0">
                <a:solidFill>
                  <a:schemeClr val="bg1"/>
                </a:solidFill>
              </a:rPr>
              <a:t>Jose.soaresoliveira@millenniumbcp.pt </a:t>
            </a:r>
            <a:endParaRPr lang="en-US" sz="1600" b="1" dirty="0">
              <a:solidFill>
                <a:schemeClr val="bg1"/>
              </a:solidFill>
            </a:endParaRPr>
          </a:p>
        </p:txBody>
      </p:sp>
    </p:spTree>
    <p:extLst>
      <p:ext uri="{BB962C8B-B14F-4D97-AF65-F5344CB8AC3E}">
        <p14:creationId xmlns:p14="http://schemas.microsoft.com/office/powerpoint/2010/main" val="353119358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944C56-7F9F-79BA-076F-9AB830ACAB7C}"/>
            </a:ext>
          </a:extLst>
        </p:cNvPr>
        <p:cNvGrpSpPr/>
        <p:nvPr/>
      </p:nvGrpSpPr>
      <p:grpSpPr>
        <a:xfrm>
          <a:off x="0" y="0"/>
          <a:ext cx="0" cy="0"/>
          <a:chOff x="0" y="0"/>
          <a:chExt cx="0" cy="0"/>
        </a:xfrm>
      </p:grpSpPr>
      <p:sp>
        <p:nvSpPr>
          <p:cNvPr id="6" name="Slide Number Placeholder 2">
            <a:extLst>
              <a:ext uri="{FF2B5EF4-FFF2-40B4-BE49-F238E27FC236}">
                <a16:creationId xmlns:a16="http://schemas.microsoft.com/office/drawing/2014/main" id="{0A14ACB3-7F20-0E65-0FC9-1D2FA2447FFF}"/>
              </a:ext>
            </a:extLst>
          </p:cNvPr>
          <p:cNvSpPr txBox="1">
            <a:spLocks/>
          </p:cNvSpPr>
          <p:nvPr/>
        </p:nvSpPr>
        <p:spPr>
          <a:xfrm>
            <a:off x="6553200" y="6356350"/>
            <a:ext cx="2133600" cy="365125"/>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C1FF6DA9-008F-8B48-92A6-B652298478BF}" type="slidenum">
              <a:rPr lang="en-US" sz="1200" b="1" smtClean="0"/>
              <a:pPr algn="r"/>
              <a:t>23</a:t>
            </a:fld>
            <a:endParaRPr lang="en-US" sz="1200" b="1" dirty="0"/>
          </a:p>
        </p:txBody>
      </p:sp>
      <p:sp>
        <p:nvSpPr>
          <p:cNvPr id="5" name="Rectangle 4">
            <a:extLst>
              <a:ext uri="{FF2B5EF4-FFF2-40B4-BE49-F238E27FC236}">
                <a16:creationId xmlns:a16="http://schemas.microsoft.com/office/drawing/2014/main" id="{11E30860-EB83-A348-CBB8-FD28DADE149F}"/>
              </a:ext>
            </a:extLst>
          </p:cNvPr>
          <p:cNvSpPr/>
          <p:nvPr/>
        </p:nvSpPr>
        <p:spPr>
          <a:xfrm>
            <a:off x="0" y="0"/>
            <a:ext cx="9144000" cy="6858000"/>
          </a:xfrm>
          <a:prstGeom prst="rect">
            <a:avLst/>
          </a:prstGeom>
          <a:solidFill>
            <a:srgbClr val="91353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GB" sz="3600" b="1" dirty="0"/>
              <a:t>      </a:t>
            </a:r>
          </a:p>
        </p:txBody>
      </p:sp>
      <p:sp>
        <p:nvSpPr>
          <p:cNvPr id="8" name="Title 1">
            <a:extLst>
              <a:ext uri="{FF2B5EF4-FFF2-40B4-BE49-F238E27FC236}">
                <a16:creationId xmlns:a16="http://schemas.microsoft.com/office/drawing/2014/main" id="{1F024B36-EEAD-19DC-18F5-BB37D0A42295}"/>
              </a:ext>
            </a:extLst>
          </p:cNvPr>
          <p:cNvSpPr txBox="1">
            <a:spLocks/>
          </p:cNvSpPr>
          <p:nvPr/>
        </p:nvSpPr>
        <p:spPr>
          <a:xfrm>
            <a:off x="457200" y="630936"/>
            <a:ext cx="8229600" cy="786702"/>
          </a:xfrm>
          <a:prstGeom prst="rect">
            <a:avLst/>
          </a:prstGeom>
        </p:spPr>
        <p:txBody>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defRPr sz="3600" b="1">
                <a:solidFill>
                  <a:srgbClr val="003366"/>
                </a:solidFill>
              </a:defRPr>
            </a:pPr>
            <a:r>
              <a:rPr lang="en-GB" sz="5400" b="1" dirty="0">
                <a:solidFill>
                  <a:schemeClr val="bg1"/>
                </a:solidFill>
              </a:rPr>
              <a:t>References</a:t>
            </a:r>
          </a:p>
        </p:txBody>
      </p:sp>
      <p:sp>
        <p:nvSpPr>
          <p:cNvPr id="9" name="Título 5">
            <a:extLst>
              <a:ext uri="{FF2B5EF4-FFF2-40B4-BE49-F238E27FC236}">
                <a16:creationId xmlns:a16="http://schemas.microsoft.com/office/drawing/2014/main" id="{B0A2C947-9CED-DC7A-6211-987BF80FE610}"/>
              </a:ext>
            </a:extLst>
          </p:cNvPr>
          <p:cNvSpPr txBox="1">
            <a:spLocks/>
          </p:cNvSpPr>
          <p:nvPr/>
        </p:nvSpPr>
        <p:spPr>
          <a:xfrm>
            <a:off x="548640" y="1801369"/>
            <a:ext cx="7891272" cy="1911095"/>
          </a:xfrm>
          <a:prstGeom prst="rect">
            <a:avLst/>
          </a:prstGeom>
        </p:spPr>
        <p:txBody>
          <a:bodyPr vert="horz" lIns="68580" tIns="34290" rIns="68580" bIns="3429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endParaRPr lang="pt-PT" sz="1600" b="1" dirty="0">
              <a:solidFill>
                <a:schemeClr val="bg1"/>
              </a:solidFill>
            </a:endParaRPr>
          </a:p>
          <a:p>
            <a:pPr algn="l"/>
            <a:r>
              <a:rPr lang="pt-PT" sz="1600" b="1" dirty="0">
                <a:solidFill>
                  <a:schemeClr val="bg1"/>
                </a:solidFill>
              </a:rPr>
              <a:t>ECB – Guide </a:t>
            </a:r>
            <a:r>
              <a:rPr lang="pt-PT" sz="1600" b="1" dirty="0" err="1">
                <a:solidFill>
                  <a:schemeClr val="bg1"/>
                </a:solidFill>
              </a:rPr>
              <a:t>on</a:t>
            </a:r>
            <a:r>
              <a:rPr lang="pt-PT" sz="1600" b="1" dirty="0">
                <a:solidFill>
                  <a:schemeClr val="bg1"/>
                </a:solidFill>
              </a:rPr>
              <a:t> </a:t>
            </a:r>
            <a:r>
              <a:rPr lang="pt-PT" sz="1600" b="1" dirty="0" err="1">
                <a:solidFill>
                  <a:schemeClr val="bg1"/>
                </a:solidFill>
              </a:rPr>
              <a:t>Climate-Related</a:t>
            </a:r>
            <a:r>
              <a:rPr lang="pt-PT" sz="1600" b="1" dirty="0">
                <a:solidFill>
                  <a:schemeClr val="bg1"/>
                </a:solidFill>
              </a:rPr>
              <a:t> &amp; </a:t>
            </a:r>
            <a:r>
              <a:rPr lang="pt-PT" sz="1600" b="1" dirty="0" err="1">
                <a:solidFill>
                  <a:schemeClr val="bg1"/>
                </a:solidFill>
              </a:rPr>
              <a:t>Environmental</a:t>
            </a:r>
            <a:r>
              <a:rPr lang="pt-PT" sz="1600" b="1" dirty="0">
                <a:solidFill>
                  <a:schemeClr val="bg1"/>
                </a:solidFill>
              </a:rPr>
              <a:t> </a:t>
            </a:r>
            <a:r>
              <a:rPr lang="pt-PT" sz="1600" b="1" dirty="0" err="1">
                <a:solidFill>
                  <a:schemeClr val="bg1"/>
                </a:solidFill>
              </a:rPr>
              <a:t>Risks</a:t>
            </a:r>
            <a:r>
              <a:rPr lang="pt-PT" sz="1600" b="1" dirty="0">
                <a:solidFill>
                  <a:schemeClr val="bg1"/>
                </a:solidFill>
              </a:rPr>
              <a:t> (2020)</a:t>
            </a:r>
          </a:p>
          <a:p>
            <a:pPr algn="l"/>
            <a:r>
              <a:rPr lang="pt-PT" sz="1600" b="1" dirty="0">
                <a:solidFill>
                  <a:schemeClr val="bg1"/>
                </a:solidFill>
              </a:rPr>
              <a:t>EBA – </a:t>
            </a:r>
            <a:r>
              <a:rPr lang="pt-PT" sz="1600" b="1" dirty="0" err="1">
                <a:solidFill>
                  <a:schemeClr val="bg1"/>
                </a:solidFill>
              </a:rPr>
              <a:t>Guidelines</a:t>
            </a:r>
            <a:r>
              <a:rPr lang="pt-PT" sz="1600" b="1" dirty="0">
                <a:solidFill>
                  <a:schemeClr val="bg1"/>
                </a:solidFill>
              </a:rPr>
              <a:t> </a:t>
            </a:r>
            <a:r>
              <a:rPr lang="pt-PT" sz="1600" b="1" dirty="0" err="1">
                <a:solidFill>
                  <a:schemeClr val="bg1"/>
                </a:solidFill>
              </a:rPr>
              <a:t>on</a:t>
            </a:r>
            <a:r>
              <a:rPr lang="pt-PT" sz="1600" b="1" dirty="0">
                <a:solidFill>
                  <a:schemeClr val="bg1"/>
                </a:solidFill>
              </a:rPr>
              <a:t> </a:t>
            </a:r>
            <a:r>
              <a:rPr lang="pt-PT" sz="1600" b="1" dirty="0" err="1">
                <a:solidFill>
                  <a:schemeClr val="bg1"/>
                </a:solidFill>
              </a:rPr>
              <a:t>Loan</a:t>
            </a:r>
            <a:r>
              <a:rPr lang="pt-PT" sz="1600" b="1" dirty="0">
                <a:solidFill>
                  <a:schemeClr val="bg1"/>
                </a:solidFill>
              </a:rPr>
              <a:t> </a:t>
            </a:r>
            <a:r>
              <a:rPr lang="pt-PT" sz="1600" b="1" dirty="0" err="1">
                <a:solidFill>
                  <a:schemeClr val="bg1"/>
                </a:solidFill>
              </a:rPr>
              <a:t>Origination</a:t>
            </a:r>
            <a:r>
              <a:rPr lang="pt-PT" sz="1600" b="1" dirty="0">
                <a:solidFill>
                  <a:schemeClr val="bg1"/>
                </a:solidFill>
              </a:rPr>
              <a:t> &amp; </a:t>
            </a:r>
            <a:r>
              <a:rPr lang="pt-PT" sz="1600" b="1" dirty="0" err="1">
                <a:solidFill>
                  <a:schemeClr val="bg1"/>
                </a:solidFill>
              </a:rPr>
              <a:t>Monitoring</a:t>
            </a:r>
            <a:r>
              <a:rPr lang="pt-PT" sz="1600" b="1" dirty="0">
                <a:solidFill>
                  <a:schemeClr val="bg1"/>
                </a:solidFill>
              </a:rPr>
              <a:t> (2020)</a:t>
            </a:r>
          </a:p>
          <a:p>
            <a:pPr algn="l"/>
            <a:r>
              <a:rPr lang="pt-PT" sz="1600" b="1" dirty="0">
                <a:solidFill>
                  <a:schemeClr val="bg1"/>
                </a:solidFill>
              </a:rPr>
              <a:t>IFRS S2 &amp; ESRS E1 (2024)</a:t>
            </a:r>
          </a:p>
          <a:p>
            <a:pPr algn="l"/>
            <a:r>
              <a:rPr lang="pt-PT" sz="1600" b="1" dirty="0">
                <a:solidFill>
                  <a:schemeClr val="bg1"/>
                </a:solidFill>
              </a:rPr>
              <a:t>EPBD </a:t>
            </a:r>
            <a:r>
              <a:rPr lang="pt-PT" sz="1600" b="1" dirty="0" err="1">
                <a:solidFill>
                  <a:schemeClr val="bg1"/>
                </a:solidFill>
              </a:rPr>
              <a:t>recast</a:t>
            </a:r>
            <a:r>
              <a:rPr lang="pt-PT" sz="1600" b="1" dirty="0">
                <a:solidFill>
                  <a:schemeClr val="bg1"/>
                </a:solidFill>
              </a:rPr>
              <a:t> </a:t>
            </a:r>
            <a:r>
              <a:rPr lang="pt-PT" sz="1600" b="1" dirty="0" err="1">
                <a:solidFill>
                  <a:schemeClr val="bg1"/>
                </a:solidFill>
              </a:rPr>
              <a:t>Directive</a:t>
            </a:r>
            <a:r>
              <a:rPr lang="pt-PT" sz="1600" b="1" dirty="0">
                <a:solidFill>
                  <a:schemeClr val="bg1"/>
                </a:solidFill>
              </a:rPr>
              <a:t> (2023)</a:t>
            </a:r>
          </a:p>
          <a:p>
            <a:pPr algn="l"/>
            <a:r>
              <a:rPr lang="pt-PT" sz="1600" b="1" dirty="0">
                <a:solidFill>
                  <a:schemeClr val="bg1"/>
                </a:solidFill>
              </a:rPr>
              <a:t>NGFS </a:t>
            </a:r>
            <a:r>
              <a:rPr lang="pt-PT" sz="1600" b="1" dirty="0" err="1">
                <a:solidFill>
                  <a:schemeClr val="bg1"/>
                </a:solidFill>
              </a:rPr>
              <a:t>Climate</a:t>
            </a:r>
            <a:r>
              <a:rPr lang="pt-PT" sz="1600" b="1" dirty="0">
                <a:solidFill>
                  <a:schemeClr val="bg1"/>
                </a:solidFill>
              </a:rPr>
              <a:t> </a:t>
            </a:r>
            <a:r>
              <a:rPr lang="pt-PT" sz="1600" b="1" dirty="0" err="1">
                <a:solidFill>
                  <a:schemeClr val="bg1"/>
                </a:solidFill>
              </a:rPr>
              <a:t>Scenarios</a:t>
            </a:r>
            <a:r>
              <a:rPr lang="pt-PT" sz="1600" b="1" dirty="0">
                <a:solidFill>
                  <a:schemeClr val="bg1"/>
                </a:solidFill>
              </a:rPr>
              <a:t> (2023/24)</a:t>
            </a:r>
          </a:p>
          <a:p>
            <a:pPr algn="l"/>
            <a:r>
              <a:rPr lang="pt-PT" sz="1600" b="1" dirty="0">
                <a:solidFill>
                  <a:schemeClr val="bg1"/>
                </a:solidFill>
              </a:rPr>
              <a:t>RICS – ESG in </a:t>
            </a:r>
            <a:r>
              <a:rPr lang="pt-PT" sz="1600" b="1" dirty="0" err="1">
                <a:solidFill>
                  <a:schemeClr val="bg1"/>
                </a:solidFill>
              </a:rPr>
              <a:t>Valuation</a:t>
            </a:r>
            <a:r>
              <a:rPr lang="pt-PT" sz="1600" b="1" dirty="0">
                <a:solidFill>
                  <a:schemeClr val="bg1"/>
                </a:solidFill>
              </a:rPr>
              <a:t> (2023/25)</a:t>
            </a:r>
          </a:p>
          <a:p>
            <a:pPr algn="l"/>
            <a:r>
              <a:rPr lang="pt-PT" sz="1600" b="1" dirty="0" err="1">
                <a:solidFill>
                  <a:schemeClr val="bg1"/>
                </a:solidFill>
              </a:rPr>
              <a:t>TEGoVA</a:t>
            </a:r>
            <a:r>
              <a:rPr lang="pt-PT" sz="1600" b="1" dirty="0">
                <a:solidFill>
                  <a:schemeClr val="bg1"/>
                </a:solidFill>
              </a:rPr>
              <a:t> – EVS 2025</a:t>
            </a:r>
          </a:p>
          <a:p>
            <a:pPr algn="l"/>
            <a:r>
              <a:rPr lang="pt-PT" sz="1600" b="1" dirty="0">
                <a:solidFill>
                  <a:schemeClr val="bg1"/>
                </a:solidFill>
              </a:rPr>
              <a:t>Case </a:t>
            </a:r>
            <a:r>
              <a:rPr lang="pt-PT" sz="1600" b="1" dirty="0" err="1">
                <a:solidFill>
                  <a:schemeClr val="bg1"/>
                </a:solidFill>
              </a:rPr>
              <a:t>study</a:t>
            </a:r>
            <a:r>
              <a:rPr lang="pt-PT" sz="1600" b="1" dirty="0">
                <a:solidFill>
                  <a:schemeClr val="bg1"/>
                </a:solidFill>
              </a:rPr>
              <a:t>: </a:t>
            </a:r>
            <a:r>
              <a:rPr lang="pt-PT" sz="1600" b="1" dirty="0" err="1">
                <a:solidFill>
                  <a:schemeClr val="bg1"/>
                </a:solidFill>
              </a:rPr>
              <a:t>Storm</a:t>
            </a:r>
            <a:r>
              <a:rPr lang="pt-PT" sz="1600" b="1" dirty="0">
                <a:solidFill>
                  <a:schemeClr val="bg1"/>
                </a:solidFill>
              </a:rPr>
              <a:t> Daniel (2023, </a:t>
            </a:r>
            <a:r>
              <a:rPr lang="pt-PT" sz="1600" b="1" dirty="0" err="1">
                <a:solidFill>
                  <a:schemeClr val="bg1"/>
                </a:solidFill>
              </a:rPr>
              <a:t>Thessaly</a:t>
            </a:r>
            <a:r>
              <a:rPr lang="pt-PT" sz="1600" b="1" dirty="0">
                <a:solidFill>
                  <a:schemeClr val="bg1"/>
                </a:solidFill>
              </a:rPr>
              <a:t>, </a:t>
            </a:r>
            <a:r>
              <a:rPr lang="pt-PT" sz="1600" b="1" dirty="0" err="1">
                <a:solidFill>
                  <a:schemeClr val="bg1"/>
                </a:solidFill>
              </a:rPr>
              <a:t>Greece</a:t>
            </a:r>
            <a:r>
              <a:rPr lang="pt-PT" sz="1600" b="1" dirty="0">
                <a:solidFill>
                  <a:schemeClr val="bg1"/>
                </a:solidFill>
              </a:rPr>
              <a:t>)</a:t>
            </a:r>
          </a:p>
        </p:txBody>
      </p:sp>
    </p:spTree>
    <p:extLst>
      <p:ext uri="{BB962C8B-B14F-4D97-AF65-F5344CB8AC3E}">
        <p14:creationId xmlns:p14="http://schemas.microsoft.com/office/powerpoint/2010/main" val="154342720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1A5B80-D810-B059-611B-D323D17C6E76}"/>
            </a:ext>
          </a:extLst>
        </p:cNvPr>
        <p:cNvGrpSpPr/>
        <p:nvPr/>
      </p:nvGrpSpPr>
      <p:grpSpPr>
        <a:xfrm>
          <a:off x="0" y="0"/>
          <a:ext cx="0" cy="0"/>
          <a:chOff x="0" y="0"/>
          <a:chExt cx="0" cy="0"/>
        </a:xfrm>
      </p:grpSpPr>
      <p:sp>
        <p:nvSpPr>
          <p:cNvPr id="3" name="Text Placeholder 2">
            <a:extLst>
              <a:ext uri="{FF2B5EF4-FFF2-40B4-BE49-F238E27FC236}">
                <a16:creationId xmlns:a16="http://schemas.microsoft.com/office/drawing/2014/main" id="{5E8D4998-E76F-EC81-6505-07407C31072F}"/>
              </a:ext>
            </a:extLst>
          </p:cNvPr>
          <p:cNvSpPr>
            <a:spLocks noGrp="1"/>
          </p:cNvSpPr>
          <p:nvPr>
            <p:ph type="body" idx="10"/>
          </p:nvPr>
        </p:nvSpPr>
        <p:spPr>
          <a:xfrm>
            <a:off x="695480" y="138451"/>
            <a:ext cx="3868340" cy="374072"/>
          </a:xfrm>
        </p:spPr>
        <p:txBody>
          <a:bodyPr/>
          <a:lstStyle/>
          <a:p>
            <a:r>
              <a:rPr lang="en-GB" b="1" dirty="0"/>
              <a:t>Regulatory Landscape</a:t>
            </a:r>
          </a:p>
        </p:txBody>
      </p:sp>
      <p:sp>
        <p:nvSpPr>
          <p:cNvPr id="4" name="Retângulo 1">
            <a:extLst>
              <a:ext uri="{FF2B5EF4-FFF2-40B4-BE49-F238E27FC236}">
                <a16:creationId xmlns:a16="http://schemas.microsoft.com/office/drawing/2014/main" id="{8AF97A10-6FF8-6350-378C-590459ED6992}"/>
              </a:ext>
            </a:extLst>
          </p:cNvPr>
          <p:cNvSpPr/>
          <p:nvPr/>
        </p:nvSpPr>
        <p:spPr>
          <a:xfrm>
            <a:off x="403708" y="1801312"/>
            <a:ext cx="1386349" cy="1080000"/>
          </a:xfrm>
          <a:prstGeom prst="rect">
            <a:avLst/>
          </a:prstGeom>
          <a:noFill/>
          <a:ln>
            <a:solidFill>
              <a:schemeClr val="accent2">
                <a:lumMod val="20000"/>
                <a:lumOff val="8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chemeClr val="tx1"/>
                </a:solidFill>
                <a:effectLst/>
                <a:uLnTx/>
                <a:uFillTx/>
                <a:latin typeface="Aptos Display" panose="02110004020202020204"/>
                <a:ea typeface="+mn-ea"/>
                <a:cs typeface="+mn-cs"/>
              </a:rPr>
              <a:t>Regulatory Pressure</a:t>
            </a:r>
          </a:p>
        </p:txBody>
      </p:sp>
      <p:sp>
        <p:nvSpPr>
          <p:cNvPr id="6" name="Retângulo 8">
            <a:extLst>
              <a:ext uri="{FF2B5EF4-FFF2-40B4-BE49-F238E27FC236}">
                <a16:creationId xmlns:a16="http://schemas.microsoft.com/office/drawing/2014/main" id="{AC150BBB-2F6E-F248-51E0-B372C15E830A}"/>
              </a:ext>
            </a:extLst>
          </p:cNvPr>
          <p:cNvSpPr/>
          <p:nvPr/>
        </p:nvSpPr>
        <p:spPr>
          <a:xfrm>
            <a:off x="1874119" y="1801312"/>
            <a:ext cx="4965593" cy="1080000"/>
          </a:xfrm>
          <a:prstGeom prst="rect">
            <a:avLst/>
          </a:prstGeom>
          <a:noFill/>
          <a:ln>
            <a:solidFill>
              <a:schemeClr val="accent2">
                <a:lumMod val="20000"/>
                <a:lumOff val="8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defTabSz="914400">
              <a:defRPr/>
            </a:pPr>
            <a:r>
              <a:rPr lang="en-GB" sz="2000" dirty="0">
                <a:solidFill>
                  <a:schemeClr val="tx1"/>
                </a:solidFill>
              </a:rPr>
              <a:t>ECB, EBA, IFRS, EPBD</a:t>
            </a:r>
          </a:p>
        </p:txBody>
      </p:sp>
      <p:pic>
        <p:nvPicPr>
          <p:cNvPr id="7" name="Picture 4" descr="os empresários revisam os procedimentos por meio de documentos contendo  listas de caixas de seleção, conceitos de regras e políticas, documentos  regulatórios da empresa, termos e condições, regras de conduta 12041043 Foto">
            <a:extLst>
              <a:ext uri="{FF2B5EF4-FFF2-40B4-BE49-F238E27FC236}">
                <a16:creationId xmlns:a16="http://schemas.microsoft.com/office/drawing/2014/main" id="{D7457C3B-7995-3953-8836-08CE74B59E8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23774" y="1801312"/>
            <a:ext cx="1697040" cy="1080000"/>
          </a:xfrm>
          <a:prstGeom prst="rect">
            <a:avLst/>
          </a:prstGeom>
          <a:noFill/>
          <a:extLst>
            <a:ext uri="{909E8E84-426E-40DD-AFC4-6F175D3DCCD1}">
              <a14:hiddenFill xmlns:a14="http://schemas.microsoft.com/office/drawing/2010/main">
                <a:solidFill>
                  <a:srgbClr val="FFFFFF"/>
                </a:solidFill>
              </a14:hiddenFill>
            </a:ext>
          </a:extLst>
        </p:spPr>
      </p:pic>
      <p:pic>
        <p:nvPicPr>
          <p:cNvPr id="18" name="Gráfico 16" descr="Martelo de juiz com preenchimento sólido">
            <a:extLst>
              <a:ext uri="{FF2B5EF4-FFF2-40B4-BE49-F238E27FC236}">
                <a16:creationId xmlns:a16="http://schemas.microsoft.com/office/drawing/2014/main" id="{24B48AEA-76A6-C82A-CB2F-98DA114DCC2C}"/>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294615" y="2150482"/>
            <a:ext cx="381660" cy="381660"/>
          </a:xfrm>
          <a:prstGeom prst="rect">
            <a:avLst/>
          </a:prstGeom>
        </p:spPr>
      </p:pic>
      <p:sp>
        <p:nvSpPr>
          <p:cNvPr id="9" name="Retângulo 8">
            <a:extLst>
              <a:ext uri="{FF2B5EF4-FFF2-40B4-BE49-F238E27FC236}">
                <a16:creationId xmlns:a16="http://schemas.microsoft.com/office/drawing/2014/main" id="{38872F89-6E6B-0C69-0CFE-78DC1A3AB610}"/>
              </a:ext>
            </a:extLst>
          </p:cNvPr>
          <p:cNvSpPr/>
          <p:nvPr/>
        </p:nvSpPr>
        <p:spPr>
          <a:xfrm>
            <a:off x="463448" y="3529013"/>
            <a:ext cx="8217105" cy="727977"/>
          </a:xfrm>
          <a:prstGeom prst="rect">
            <a:avLst/>
          </a:prstGeom>
          <a:noFill/>
          <a:ln>
            <a:solidFill>
              <a:schemeClr val="accent2">
                <a:lumMod val="20000"/>
                <a:lumOff val="8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defRPr sz="2000"/>
            </a:pPr>
            <a:r>
              <a:rPr lang="en-GB" sz="1600" dirty="0">
                <a:solidFill>
                  <a:schemeClr val="tx1"/>
                </a:solidFill>
              </a:rPr>
              <a:t>ECB Supervisory Guide on Climate Risks </a:t>
            </a:r>
          </a:p>
          <a:p>
            <a:pPr algn="ctr">
              <a:defRPr sz="2000"/>
            </a:pPr>
            <a:r>
              <a:rPr lang="en-GB" sz="1200" dirty="0">
                <a:solidFill>
                  <a:schemeClr val="tx1"/>
                </a:solidFill>
              </a:rPr>
              <a:t>Outlines 13 supervisory expectations for banks to integrate C&amp;E risks into their strategy, governance, and </a:t>
            </a:r>
            <a:r>
              <a:rPr lang="en-GB" sz="1200" b="1" u="sng" dirty="0">
                <a:solidFill>
                  <a:schemeClr val="tx1"/>
                </a:solidFill>
              </a:rPr>
              <a:t>risk management</a:t>
            </a:r>
            <a:r>
              <a:rPr lang="en-GB" sz="1200" dirty="0">
                <a:solidFill>
                  <a:schemeClr val="tx1"/>
                </a:solidFill>
              </a:rPr>
              <a:t>, and to enhance disclosures</a:t>
            </a:r>
          </a:p>
        </p:txBody>
      </p:sp>
      <p:sp>
        <p:nvSpPr>
          <p:cNvPr id="16" name="Flowchart: Merge 15">
            <a:extLst>
              <a:ext uri="{FF2B5EF4-FFF2-40B4-BE49-F238E27FC236}">
                <a16:creationId xmlns:a16="http://schemas.microsoft.com/office/drawing/2014/main" id="{CDCD8025-EF24-0234-6B74-586EF26048C9}"/>
              </a:ext>
            </a:extLst>
          </p:cNvPr>
          <p:cNvSpPr/>
          <p:nvPr/>
        </p:nvSpPr>
        <p:spPr>
          <a:xfrm>
            <a:off x="3136392" y="3127248"/>
            <a:ext cx="2871216" cy="246888"/>
          </a:xfrm>
          <a:prstGeom prst="flowChartMerge">
            <a:avLst/>
          </a:prstGeom>
          <a:solidFill>
            <a:srgbClr val="D17F7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0" name="Retângulo 8">
            <a:extLst>
              <a:ext uri="{FF2B5EF4-FFF2-40B4-BE49-F238E27FC236}">
                <a16:creationId xmlns:a16="http://schemas.microsoft.com/office/drawing/2014/main" id="{FC03CF88-2D47-0FA8-941F-EB28E3365F18}"/>
              </a:ext>
            </a:extLst>
          </p:cNvPr>
          <p:cNvSpPr/>
          <p:nvPr/>
        </p:nvSpPr>
        <p:spPr>
          <a:xfrm>
            <a:off x="463448" y="4372031"/>
            <a:ext cx="8217105" cy="369450"/>
          </a:xfrm>
          <a:prstGeom prst="rect">
            <a:avLst/>
          </a:prstGeom>
          <a:noFill/>
          <a:ln>
            <a:solidFill>
              <a:schemeClr val="accent2">
                <a:lumMod val="20000"/>
                <a:lumOff val="8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defRPr sz="2000"/>
            </a:pPr>
            <a:r>
              <a:rPr lang="pt-BR" sz="1600" dirty="0">
                <a:solidFill>
                  <a:schemeClr val="tx1"/>
                </a:solidFill>
              </a:rPr>
              <a:t>IFRS S2 / ESRS E1 – mandatory 2024</a:t>
            </a:r>
          </a:p>
        </p:txBody>
      </p:sp>
      <p:sp>
        <p:nvSpPr>
          <p:cNvPr id="31" name="Retângulo 8">
            <a:extLst>
              <a:ext uri="{FF2B5EF4-FFF2-40B4-BE49-F238E27FC236}">
                <a16:creationId xmlns:a16="http://schemas.microsoft.com/office/drawing/2014/main" id="{B8184BFA-642C-AD81-D88F-34F2D9B97E2F}"/>
              </a:ext>
            </a:extLst>
          </p:cNvPr>
          <p:cNvSpPr/>
          <p:nvPr/>
        </p:nvSpPr>
        <p:spPr>
          <a:xfrm>
            <a:off x="463448" y="4856522"/>
            <a:ext cx="8217105" cy="369450"/>
          </a:xfrm>
          <a:prstGeom prst="rect">
            <a:avLst/>
          </a:prstGeom>
          <a:noFill/>
          <a:ln>
            <a:solidFill>
              <a:schemeClr val="accent2">
                <a:lumMod val="20000"/>
                <a:lumOff val="8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defRPr sz="2000"/>
            </a:pPr>
            <a:r>
              <a:rPr lang="en-GB" sz="1600" dirty="0">
                <a:solidFill>
                  <a:schemeClr val="tx1"/>
                </a:solidFill>
              </a:rPr>
              <a:t>EBA Loan Origination &amp; Monitoring + Pillar 3 ESG</a:t>
            </a:r>
          </a:p>
        </p:txBody>
      </p:sp>
      <p:sp>
        <p:nvSpPr>
          <p:cNvPr id="32" name="Retângulo 8">
            <a:extLst>
              <a:ext uri="{FF2B5EF4-FFF2-40B4-BE49-F238E27FC236}">
                <a16:creationId xmlns:a16="http://schemas.microsoft.com/office/drawing/2014/main" id="{50A7F239-BA4C-CF74-1914-C3DDF81F53F0}"/>
              </a:ext>
            </a:extLst>
          </p:cNvPr>
          <p:cNvSpPr/>
          <p:nvPr/>
        </p:nvSpPr>
        <p:spPr>
          <a:xfrm>
            <a:off x="463448" y="5341012"/>
            <a:ext cx="8217105" cy="727200"/>
          </a:xfrm>
          <a:prstGeom prst="rect">
            <a:avLst/>
          </a:prstGeom>
          <a:noFill/>
          <a:ln>
            <a:solidFill>
              <a:schemeClr val="accent2">
                <a:lumMod val="20000"/>
                <a:lumOff val="8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defRPr sz="2000"/>
            </a:pPr>
            <a:r>
              <a:rPr lang="en-GB" sz="1600" dirty="0">
                <a:solidFill>
                  <a:schemeClr val="tx1"/>
                </a:solidFill>
              </a:rPr>
              <a:t>EPBD recast – MEPS &amp; renovations</a:t>
            </a:r>
          </a:p>
          <a:p>
            <a:pPr algn="ctr">
              <a:defRPr sz="2000"/>
            </a:pPr>
            <a:r>
              <a:rPr lang="en-US" sz="1200" b="1" dirty="0">
                <a:solidFill>
                  <a:schemeClr val="tx1"/>
                </a:solidFill>
              </a:rPr>
              <a:t>Targets</a:t>
            </a:r>
            <a:r>
              <a:rPr lang="en-US" sz="1200" dirty="0">
                <a:solidFill>
                  <a:schemeClr val="tx1"/>
                </a:solidFill>
              </a:rPr>
              <a:t>: By 2030, the worst-performing 16% of non-residential buildings must be renovated, followed by 26% by 2033. The residential stock also has targets for average primary energy use reduction by 2030 and 2035</a:t>
            </a:r>
          </a:p>
        </p:txBody>
      </p:sp>
      <p:sp>
        <p:nvSpPr>
          <p:cNvPr id="33" name="Slide Number Placeholder 2">
            <a:extLst>
              <a:ext uri="{FF2B5EF4-FFF2-40B4-BE49-F238E27FC236}">
                <a16:creationId xmlns:a16="http://schemas.microsoft.com/office/drawing/2014/main" id="{FA946C2A-C29D-F848-29D6-0363F810DE8B}"/>
              </a:ext>
            </a:extLst>
          </p:cNvPr>
          <p:cNvSpPr txBox="1">
            <a:spLocks/>
          </p:cNvSpPr>
          <p:nvPr/>
        </p:nvSpPr>
        <p:spPr>
          <a:xfrm>
            <a:off x="6553200" y="6356350"/>
            <a:ext cx="2133600" cy="365125"/>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C1FF6DA9-008F-8B48-92A6-B652298478BF}" type="slidenum">
              <a:rPr lang="en-US" sz="1200" b="1" smtClean="0"/>
              <a:pPr algn="r"/>
              <a:t>3</a:t>
            </a:fld>
            <a:endParaRPr lang="en-US" sz="1200" b="1" dirty="0"/>
          </a:p>
        </p:txBody>
      </p:sp>
      <p:sp>
        <p:nvSpPr>
          <p:cNvPr id="34" name="Title 1">
            <a:extLst>
              <a:ext uri="{FF2B5EF4-FFF2-40B4-BE49-F238E27FC236}">
                <a16:creationId xmlns:a16="http://schemas.microsoft.com/office/drawing/2014/main" id="{BA5E36A2-F962-C69E-DBA6-EAE0469EE271}"/>
              </a:ext>
            </a:extLst>
          </p:cNvPr>
          <p:cNvSpPr txBox="1">
            <a:spLocks/>
          </p:cNvSpPr>
          <p:nvPr/>
        </p:nvSpPr>
        <p:spPr>
          <a:xfrm>
            <a:off x="121920" y="124786"/>
            <a:ext cx="609600" cy="369449"/>
          </a:xfrm>
          <a:prstGeom prst="rect">
            <a:avLst/>
          </a:prstGeom>
          <a:solidFill>
            <a:srgbClr val="E6B9B8"/>
          </a:solidFill>
          <a:ln>
            <a:solidFill>
              <a:srgbClr val="E6B9B8"/>
            </a:solidFill>
          </a:ln>
        </p:spPr>
        <p:txBody>
          <a:bodyPr anchor="ct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r>
              <a:rPr lang="en-GB" sz="1800" b="1" dirty="0">
                <a:solidFill>
                  <a:schemeClr val="tx2"/>
                </a:solidFill>
                <a:latin typeface="+mn-lt"/>
                <a:ea typeface="+mn-ea"/>
                <a:cs typeface="+mn-cs"/>
              </a:rPr>
              <a:t>2</a:t>
            </a:r>
          </a:p>
        </p:txBody>
      </p:sp>
    </p:spTree>
    <p:extLst>
      <p:ext uri="{BB962C8B-B14F-4D97-AF65-F5344CB8AC3E}">
        <p14:creationId xmlns:p14="http://schemas.microsoft.com/office/powerpoint/2010/main" val="400066715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859DD41-F42B-AB31-7512-56B18F913C55}"/>
            </a:ext>
          </a:extLst>
        </p:cNvPr>
        <p:cNvGrpSpPr/>
        <p:nvPr/>
      </p:nvGrpSpPr>
      <p:grpSpPr>
        <a:xfrm>
          <a:off x="0" y="0"/>
          <a:ext cx="0" cy="0"/>
          <a:chOff x="0" y="0"/>
          <a:chExt cx="0" cy="0"/>
        </a:xfrm>
      </p:grpSpPr>
      <p:sp>
        <p:nvSpPr>
          <p:cNvPr id="3" name="Text Placeholder 2">
            <a:extLst>
              <a:ext uri="{FF2B5EF4-FFF2-40B4-BE49-F238E27FC236}">
                <a16:creationId xmlns:a16="http://schemas.microsoft.com/office/drawing/2014/main" id="{9C0E8D9F-BC76-9ADF-CC09-245F5C6522C8}"/>
              </a:ext>
            </a:extLst>
          </p:cNvPr>
          <p:cNvSpPr>
            <a:spLocks noGrp="1"/>
          </p:cNvSpPr>
          <p:nvPr>
            <p:ph type="body" idx="10"/>
          </p:nvPr>
        </p:nvSpPr>
        <p:spPr>
          <a:xfrm>
            <a:off x="695480" y="138451"/>
            <a:ext cx="3868340" cy="374072"/>
          </a:xfrm>
        </p:spPr>
        <p:txBody>
          <a:bodyPr/>
          <a:lstStyle/>
          <a:p>
            <a:r>
              <a:rPr lang="en-GB" b="1" dirty="0"/>
              <a:t>Physical vs Transition Risks</a:t>
            </a:r>
          </a:p>
        </p:txBody>
      </p:sp>
      <p:sp>
        <p:nvSpPr>
          <p:cNvPr id="4" name="Retângulo 1">
            <a:extLst>
              <a:ext uri="{FF2B5EF4-FFF2-40B4-BE49-F238E27FC236}">
                <a16:creationId xmlns:a16="http://schemas.microsoft.com/office/drawing/2014/main" id="{158AD734-2512-2FA1-FAC3-7F58D996E0F2}"/>
              </a:ext>
            </a:extLst>
          </p:cNvPr>
          <p:cNvSpPr/>
          <p:nvPr/>
        </p:nvSpPr>
        <p:spPr>
          <a:xfrm>
            <a:off x="403708" y="1938472"/>
            <a:ext cx="3868340" cy="1080000"/>
          </a:xfrm>
          <a:prstGeom prst="rect">
            <a:avLst/>
          </a:prstGeom>
          <a:noFill/>
          <a:ln>
            <a:solidFill>
              <a:schemeClr val="accent2">
                <a:lumMod val="20000"/>
                <a:lumOff val="8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chemeClr val="tx1"/>
                </a:solidFill>
                <a:effectLst/>
                <a:uLnTx/>
                <a:uFillTx/>
                <a:latin typeface="Aptos Display" panose="02110004020202020204"/>
                <a:ea typeface="+mn-ea"/>
                <a:cs typeface="+mn-cs"/>
              </a:rPr>
              <a:t>Physical Risks</a:t>
            </a:r>
          </a:p>
        </p:txBody>
      </p:sp>
      <p:sp>
        <p:nvSpPr>
          <p:cNvPr id="16" name="Flowchart: Merge 15">
            <a:extLst>
              <a:ext uri="{FF2B5EF4-FFF2-40B4-BE49-F238E27FC236}">
                <a16:creationId xmlns:a16="http://schemas.microsoft.com/office/drawing/2014/main" id="{5568C0A5-0382-2D75-B0C0-1A66163C23C3}"/>
              </a:ext>
            </a:extLst>
          </p:cNvPr>
          <p:cNvSpPr/>
          <p:nvPr/>
        </p:nvSpPr>
        <p:spPr>
          <a:xfrm>
            <a:off x="902270" y="3217327"/>
            <a:ext cx="2871216" cy="246888"/>
          </a:xfrm>
          <a:prstGeom prst="flowChartMerge">
            <a:avLst/>
          </a:prstGeom>
          <a:solidFill>
            <a:srgbClr val="D17F7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0" name="Retângulo 8">
            <a:extLst>
              <a:ext uri="{FF2B5EF4-FFF2-40B4-BE49-F238E27FC236}">
                <a16:creationId xmlns:a16="http://schemas.microsoft.com/office/drawing/2014/main" id="{D5D15170-1710-A882-7A8D-040BE1748F8D}"/>
              </a:ext>
            </a:extLst>
          </p:cNvPr>
          <p:cNvSpPr/>
          <p:nvPr/>
        </p:nvSpPr>
        <p:spPr>
          <a:xfrm>
            <a:off x="403707" y="3663070"/>
            <a:ext cx="3868341" cy="369450"/>
          </a:xfrm>
          <a:prstGeom prst="rect">
            <a:avLst/>
          </a:prstGeom>
          <a:noFill/>
          <a:ln>
            <a:solidFill>
              <a:schemeClr val="accent2">
                <a:lumMod val="20000"/>
                <a:lumOff val="8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defRPr sz="2000"/>
            </a:pPr>
            <a:r>
              <a:rPr lang="en-GB" sz="1600" dirty="0">
                <a:solidFill>
                  <a:schemeClr val="tx1"/>
                </a:solidFill>
              </a:rPr>
              <a:t>Floods</a:t>
            </a:r>
            <a:endParaRPr lang="pt-BR" sz="1600" dirty="0">
              <a:solidFill>
                <a:schemeClr val="tx1"/>
              </a:solidFill>
            </a:endParaRPr>
          </a:p>
        </p:txBody>
      </p:sp>
      <p:pic>
        <p:nvPicPr>
          <p:cNvPr id="5" name="Graphic 4" descr="Body builder with solid fill">
            <a:extLst>
              <a:ext uri="{FF2B5EF4-FFF2-40B4-BE49-F238E27FC236}">
                <a16:creationId xmlns:a16="http://schemas.microsoft.com/office/drawing/2014/main" id="{705645F9-1C1A-4968-8E0F-5C3EE6BC84DC}"/>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121878" y="2428264"/>
            <a:ext cx="432000" cy="432000"/>
          </a:xfrm>
          <a:prstGeom prst="rect">
            <a:avLst/>
          </a:prstGeom>
        </p:spPr>
      </p:pic>
      <p:sp>
        <p:nvSpPr>
          <p:cNvPr id="8" name="Retângulo 1">
            <a:extLst>
              <a:ext uri="{FF2B5EF4-FFF2-40B4-BE49-F238E27FC236}">
                <a16:creationId xmlns:a16="http://schemas.microsoft.com/office/drawing/2014/main" id="{54DF9D4B-792A-3D51-C368-04E8A21F1D71}"/>
              </a:ext>
            </a:extLst>
          </p:cNvPr>
          <p:cNvSpPr/>
          <p:nvPr/>
        </p:nvSpPr>
        <p:spPr>
          <a:xfrm>
            <a:off x="4871952" y="1935368"/>
            <a:ext cx="3868340" cy="1080000"/>
          </a:xfrm>
          <a:prstGeom prst="rect">
            <a:avLst/>
          </a:prstGeom>
          <a:noFill/>
          <a:ln>
            <a:solidFill>
              <a:schemeClr val="accent2">
                <a:lumMod val="20000"/>
                <a:lumOff val="8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400" b="1" dirty="0">
                <a:solidFill>
                  <a:schemeClr val="tx1"/>
                </a:solidFill>
                <a:latin typeface="Aptos Display" panose="02110004020202020204"/>
              </a:rPr>
              <a:t>Transition</a:t>
            </a:r>
            <a:r>
              <a:rPr kumimoji="0" lang="en-US" sz="2400" b="1" i="0" u="none" strike="noStrike" kern="1200" cap="none" spc="0" normalizeH="0" baseline="0" noProof="0" dirty="0">
                <a:ln>
                  <a:noFill/>
                </a:ln>
                <a:solidFill>
                  <a:schemeClr val="tx1"/>
                </a:solidFill>
                <a:effectLst/>
                <a:uLnTx/>
                <a:uFillTx/>
                <a:latin typeface="Aptos Display" panose="02110004020202020204"/>
                <a:ea typeface="+mn-ea"/>
                <a:cs typeface="+mn-cs"/>
              </a:rPr>
              <a:t> Risks</a:t>
            </a:r>
          </a:p>
        </p:txBody>
      </p:sp>
      <p:sp>
        <p:nvSpPr>
          <p:cNvPr id="11" name="Flowchart: Merge 10">
            <a:extLst>
              <a:ext uri="{FF2B5EF4-FFF2-40B4-BE49-F238E27FC236}">
                <a16:creationId xmlns:a16="http://schemas.microsoft.com/office/drawing/2014/main" id="{F6210105-CE92-5ED1-69CD-82A6F8756828}"/>
              </a:ext>
            </a:extLst>
          </p:cNvPr>
          <p:cNvSpPr/>
          <p:nvPr/>
        </p:nvSpPr>
        <p:spPr>
          <a:xfrm>
            <a:off x="5370514" y="3194862"/>
            <a:ext cx="2871216" cy="246888"/>
          </a:xfrm>
          <a:prstGeom prst="flowChartMerge">
            <a:avLst/>
          </a:prstGeom>
          <a:solidFill>
            <a:srgbClr val="D17F7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2" name="Graphic 11" descr="Sustainability with solid fill">
            <a:extLst>
              <a:ext uri="{FF2B5EF4-FFF2-40B4-BE49-F238E27FC236}">
                <a16:creationId xmlns:a16="http://schemas.microsoft.com/office/drawing/2014/main" id="{8A9829E3-7B07-5DDF-F334-1DF43186477D}"/>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6590122" y="2424888"/>
            <a:ext cx="432000" cy="432000"/>
          </a:xfrm>
          <a:prstGeom prst="rect">
            <a:avLst/>
          </a:prstGeom>
        </p:spPr>
      </p:pic>
      <p:sp>
        <p:nvSpPr>
          <p:cNvPr id="13" name="Retângulo 8">
            <a:extLst>
              <a:ext uri="{FF2B5EF4-FFF2-40B4-BE49-F238E27FC236}">
                <a16:creationId xmlns:a16="http://schemas.microsoft.com/office/drawing/2014/main" id="{1AD4DC5C-7933-5D21-34DC-AE85603B1375}"/>
              </a:ext>
            </a:extLst>
          </p:cNvPr>
          <p:cNvSpPr/>
          <p:nvPr/>
        </p:nvSpPr>
        <p:spPr>
          <a:xfrm>
            <a:off x="403706" y="4181888"/>
            <a:ext cx="3868341" cy="369450"/>
          </a:xfrm>
          <a:prstGeom prst="rect">
            <a:avLst/>
          </a:prstGeom>
          <a:noFill/>
          <a:ln>
            <a:solidFill>
              <a:schemeClr val="accent2">
                <a:lumMod val="20000"/>
                <a:lumOff val="8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defRPr sz="2000"/>
            </a:pPr>
            <a:r>
              <a:rPr lang="en-GB" sz="1600" dirty="0">
                <a:solidFill>
                  <a:schemeClr val="tx1"/>
                </a:solidFill>
              </a:rPr>
              <a:t>Wildfires</a:t>
            </a:r>
            <a:endParaRPr lang="pt-BR" sz="1600" dirty="0">
              <a:solidFill>
                <a:schemeClr val="tx1"/>
              </a:solidFill>
            </a:endParaRPr>
          </a:p>
        </p:txBody>
      </p:sp>
      <p:sp>
        <p:nvSpPr>
          <p:cNvPr id="14" name="Retângulo 8">
            <a:extLst>
              <a:ext uri="{FF2B5EF4-FFF2-40B4-BE49-F238E27FC236}">
                <a16:creationId xmlns:a16="http://schemas.microsoft.com/office/drawing/2014/main" id="{1A6A8306-89F0-C424-E3B8-49239DD9435B}"/>
              </a:ext>
            </a:extLst>
          </p:cNvPr>
          <p:cNvSpPr/>
          <p:nvPr/>
        </p:nvSpPr>
        <p:spPr>
          <a:xfrm>
            <a:off x="403705" y="4703738"/>
            <a:ext cx="3868341" cy="369450"/>
          </a:xfrm>
          <a:prstGeom prst="rect">
            <a:avLst/>
          </a:prstGeom>
          <a:noFill/>
          <a:ln>
            <a:solidFill>
              <a:schemeClr val="accent2">
                <a:lumMod val="20000"/>
                <a:lumOff val="8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defRPr sz="2000"/>
            </a:pPr>
            <a:r>
              <a:rPr lang="pt-PT" sz="1600" dirty="0" err="1">
                <a:solidFill>
                  <a:schemeClr val="tx1"/>
                </a:solidFill>
              </a:rPr>
              <a:t>Seismicity</a:t>
            </a:r>
            <a:endParaRPr lang="pt-BR" sz="1600" dirty="0">
              <a:solidFill>
                <a:schemeClr val="tx1"/>
              </a:solidFill>
            </a:endParaRPr>
          </a:p>
        </p:txBody>
      </p:sp>
      <p:sp>
        <p:nvSpPr>
          <p:cNvPr id="15" name="Retângulo 8">
            <a:extLst>
              <a:ext uri="{FF2B5EF4-FFF2-40B4-BE49-F238E27FC236}">
                <a16:creationId xmlns:a16="http://schemas.microsoft.com/office/drawing/2014/main" id="{423551C0-2AC6-4C9D-8829-3FEA83494278}"/>
              </a:ext>
            </a:extLst>
          </p:cNvPr>
          <p:cNvSpPr/>
          <p:nvPr/>
        </p:nvSpPr>
        <p:spPr>
          <a:xfrm>
            <a:off x="403704" y="5217134"/>
            <a:ext cx="3868341" cy="369450"/>
          </a:xfrm>
          <a:prstGeom prst="rect">
            <a:avLst/>
          </a:prstGeom>
          <a:noFill/>
          <a:ln>
            <a:solidFill>
              <a:schemeClr val="accent2">
                <a:lumMod val="20000"/>
                <a:lumOff val="8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defRPr sz="2000"/>
            </a:pPr>
            <a:r>
              <a:rPr lang="en-GB" sz="1600" dirty="0">
                <a:solidFill>
                  <a:schemeClr val="tx1"/>
                </a:solidFill>
              </a:rPr>
              <a:t>Sea-level rise</a:t>
            </a:r>
            <a:endParaRPr lang="pt-BR" sz="1600" dirty="0">
              <a:solidFill>
                <a:schemeClr val="tx1"/>
              </a:solidFill>
            </a:endParaRPr>
          </a:p>
        </p:txBody>
      </p:sp>
      <p:sp>
        <p:nvSpPr>
          <p:cNvPr id="17" name="Retângulo 8">
            <a:extLst>
              <a:ext uri="{FF2B5EF4-FFF2-40B4-BE49-F238E27FC236}">
                <a16:creationId xmlns:a16="http://schemas.microsoft.com/office/drawing/2014/main" id="{5145B945-6EA5-EC61-601E-116C4FCE4FED}"/>
              </a:ext>
            </a:extLst>
          </p:cNvPr>
          <p:cNvSpPr/>
          <p:nvPr/>
        </p:nvSpPr>
        <p:spPr>
          <a:xfrm>
            <a:off x="4871951" y="3656417"/>
            <a:ext cx="3868341" cy="369450"/>
          </a:xfrm>
          <a:prstGeom prst="rect">
            <a:avLst/>
          </a:prstGeom>
          <a:noFill/>
          <a:ln>
            <a:solidFill>
              <a:schemeClr val="accent2">
                <a:lumMod val="20000"/>
                <a:lumOff val="8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defRPr sz="2000"/>
            </a:pPr>
            <a:r>
              <a:rPr lang="en-GB" sz="1600" dirty="0">
                <a:solidFill>
                  <a:schemeClr val="tx1"/>
                </a:solidFill>
              </a:rPr>
              <a:t>Carbon pricing</a:t>
            </a:r>
            <a:endParaRPr lang="pt-BR" sz="1600" dirty="0">
              <a:solidFill>
                <a:schemeClr val="tx1"/>
              </a:solidFill>
            </a:endParaRPr>
          </a:p>
        </p:txBody>
      </p:sp>
      <p:sp>
        <p:nvSpPr>
          <p:cNvPr id="19" name="Retângulo 8">
            <a:extLst>
              <a:ext uri="{FF2B5EF4-FFF2-40B4-BE49-F238E27FC236}">
                <a16:creationId xmlns:a16="http://schemas.microsoft.com/office/drawing/2014/main" id="{6A3DED95-754C-0D48-9E43-ACF381009606}"/>
              </a:ext>
            </a:extLst>
          </p:cNvPr>
          <p:cNvSpPr/>
          <p:nvPr/>
        </p:nvSpPr>
        <p:spPr>
          <a:xfrm>
            <a:off x="4871950" y="4175235"/>
            <a:ext cx="3868341" cy="369450"/>
          </a:xfrm>
          <a:prstGeom prst="rect">
            <a:avLst/>
          </a:prstGeom>
          <a:noFill/>
          <a:ln>
            <a:solidFill>
              <a:schemeClr val="accent2">
                <a:lumMod val="20000"/>
                <a:lumOff val="8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defRPr sz="2000"/>
            </a:pPr>
            <a:r>
              <a:rPr lang="en-GB" sz="1600" dirty="0">
                <a:solidFill>
                  <a:schemeClr val="tx1"/>
                </a:solidFill>
              </a:rPr>
              <a:t>Regulation</a:t>
            </a:r>
            <a:endParaRPr lang="pt-BR" sz="1600" dirty="0">
              <a:solidFill>
                <a:schemeClr val="tx1"/>
              </a:solidFill>
            </a:endParaRPr>
          </a:p>
        </p:txBody>
      </p:sp>
      <p:sp>
        <p:nvSpPr>
          <p:cNvPr id="20" name="Retângulo 8">
            <a:extLst>
              <a:ext uri="{FF2B5EF4-FFF2-40B4-BE49-F238E27FC236}">
                <a16:creationId xmlns:a16="http://schemas.microsoft.com/office/drawing/2014/main" id="{FB7C086A-FBB6-7AC2-2261-7EE5749B6008}"/>
              </a:ext>
            </a:extLst>
          </p:cNvPr>
          <p:cNvSpPr/>
          <p:nvPr/>
        </p:nvSpPr>
        <p:spPr>
          <a:xfrm>
            <a:off x="4871949" y="4697084"/>
            <a:ext cx="3868341" cy="889499"/>
          </a:xfrm>
          <a:prstGeom prst="rect">
            <a:avLst/>
          </a:prstGeom>
          <a:noFill/>
          <a:ln>
            <a:solidFill>
              <a:schemeClr val="accent2">
                <a:lumMod val="20000"/>
                <a:lumOff val="8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defRPr sz="2000"/>
            </a:pPr>
            <a:r>
              <a:rPr lang="pt-PT" sz="1600" dirty="0" err="1">
                <a:solidFill>
                  <a:schemeClr val="tx1"/>
                </a:solidFill>
              </a:rPr>
              <a:t>Standing</a:t>
            </a:r>
            <a:r>
              <a:rPr lang="pt-PT" sz="1600" dirty="0">
                <a:solidFill>
                  <a:schemeClr val="tx1"/>
                </a:solidFill>
              </a:rPr>
              <a:t> </a:t>
            </a:r>
            <a:r>
              <a:rPr lang="pt-PT" sz="1600" dirty="0" err="1">
                <a:solidFill>
                  <a:schemeClr val="tx1"/>
                </a:solidFill>
              </a:rPr>
              <a:t>risk</a:t>
            </a:r>
            <a:endParaRPr lang="pt-PT" sz="1600" dirty="0">
              <a:solidFill>
                <a:schemeClr val="tx1"/>
              </a:solidFill>
            </a:endParaRPr>
          </a:p>
          <a:p>
            <a:pPr algn="ctr">
              <a:defRPr sz="2000"/>
            </a:pPr>
            <a:r>
              <a:rPr lang="pt-PT" sz="1600" dirty="0">
                <a:solidFill>
                  <a:schemeClr val="tx1"/>
                </a:solidFill>
              </a:rPr>
              <a:t>(</a:t>
            </a:r>
            <a:r>
              <a:rPr lang="pt-PT" sz="1600" dirty="0" err="1">
                <a:solidFill>
                  <a:schemeClr val="tx1"/>
                </a:solidFill>
              </a:rPr>
              <a:t>Market</a:t>
            </a:r>
            <a:r>
              <a:rPr lang="pt-PT" sz="1600" dirty="0">
                <a:solidFill>
                  <a:schemeClr val="tx1"/>
                </a:solidFill>
              </a:rPr>
              <a:t> </a:t>
            </a:r>
            <a:r>
              <a:rPr lang="pt-PT" sz="1600" dirty="0" err="1">
                <a:solidFill>
                  <a:schemeClr val="tx1"/>
                </a:solidFill>
              </a:rPr>
              <a:t>Preferences</a:t>
            </a:r>
            <a:r>
              <a:rPr lang="pt-PT" sz="1600" dirty="0">
                <a:solidFill>
                  <a:schemeClr val="tx1"/>
                </a:solidFill>
              </a:rPr>
              <a:t>)</a:t>
            </a:r>
            <a:endParaRPr lang="pt-BR" sz="1600" dirty="0">
              <a:solidFill>
                <a:schemeClr val="tx1"/>
              </a:solidFill>
            </a:endParaRPr>
          </a:p>
        </p:txBody>
      </p:sp>
      <p:sp>
        <p:nvSpPr>
          <p:cNvPr id="21" name="Slide Number Placeholder 2">
            <a:extLst>
              <a:ext uri="{FF2B5EF4-FFF2-40B4-BE49-F238E27FC236}">
                <a16:creationId xmlns:a16="http://schemas.microsoft.com/office/drawing/2014/main" id="{CD4578C3-EF51-FF62-54BF-57F09ACFC0E6}"/>
              </a:ext>
            </a:extLst>
          </p:cNvPr>
          <p:cNvSpPr txBox="1">
            <a:spLocks/>
          </p:cNvSpPr>
          <p:nvPr/>
        </p:nvSpPr>
        <p:spPr>
          <a:xfrm>
            <a:off x="6553200" y="6356350"/>
            <a:ext cx="2133600" cy="365125"/>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C1FF6DA9-008F-8B48-92A6-B652298478BF}" type="slidenum">
              <a:rPr lang="en-US" sz="1200" b="1" smtClean="0"/>
              <a:pPr algn="r"/>
              <a:t>4</a:t>
            </a:fld>
            <a:endParaRPr lang="en-US" sz="1200" b="1" dirty="0"/>
          </a:p>
        </p:txBody>
      </p:sp>
      <p:sp>
        <p:nvSpPr>
          <p:cNvPr id="22" name="Title 1">
            <a:extLst>
              <a:ext uri="{FF2B5EF4-FFF2-40B4-BE49-F238E27FC236}">
                <a16:creationId xmlns:a16="http://schemas.microsoft.com/office/drawing/2014/main" id="{5F8261A7-3BFF-2ABF-B90C-A9C22ED27FD4}"/>
              </a:ext>
            </a:extLst>
          </p:cNvPr>
          <p:cNvSpPr txBox="1">
            <a:spLocks/>
          </p:cNvSpPr>
          <p:nvPr/>
        </p:nvSpPr>
        <p:spPr>
          <a:xfrm>
            <a:off x="121920" y="124786"/>
            <a:ext cx="609600" cy="369449"/>
          </a:xfrm>
          <a:prstGeom prst="rect">
            <a:avLst/>
          </a:prstGeom>
          <a:solidFill>
            <a:srgbClr val="E6B9B8"/>
          </a:solidFill>
          <a:ln>
            <a:solidFill>
              <a:srgbClr val="E6B9B8"/>
            </a:solidFill>
          </a:ln>
        </p:spPr>
        <p:txBody>
          <a:bodyPr anchor="ct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r>
              <a:rPr lang="en-GB" sz="1800" b="1" dirty="0">
                <a:solidFill>
                  <a:schemeClr val="tx2"/>
                </a:solidFill>
                <a:latin typeface="+mn-lt"/>
                <a:ea typeface="+mn-ea"/>
                <a:cs typeface="+mn-cs"/>
              </a:rPr>
              <a:t>3</a:t>
            </a:r>
          </a:p>
        </p:txBody>
      </p:sp>
    </p:spTree>
    <p:extLst>
      <p:ext uri="{BB962C8B-B14F-4D97-AF65-F5344CB8AC3E}">
        <p14:creationId xmlns:p14="http://schemas.microsoft.com/office/powerpoint/2010/main" val="261379045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5C19961-3430-4982-354C-A9A219BF2280}"/>
            </a:ext>
          </a:extLst>
        </p:cNvPr>
        <p:cNvGrpSpPr/>
        <p:nvPr/>
      </p:nvGrpSpPr>
      <p:grpSpPr>
        <a:xfrm>
          <a:off x="0" y="0"/>
          <a:ext cx="0" cy="0"/>
          <a:chOff x="0" y="0"/>
          <a:chExt cx="0" cy="0"/>
        </a:xfrm>
      </p:grpSpPr>
      <p:sp>
        <p:nvSpPr>
          <p:cNvPr id="3" name="Text Placeholder 2">
            <a:extLst>
              <a:ext uri="{FF2B5EF4-FFF2-40B4-BE49-F238E27FC236}">
                <a16:creationId xmlns:a16="http://schemas.microsoft.com/office/drawing/2014/main" id="{69D1A6C5-6A32-A74C-A1B5-8CB9AB09C62C}"/>
              </a:ext>
            </a:extLst>
          </p:cNvPr>
          <p:cNvSpPr>
            <a:spLocks noGrp="1"/>
          </p:cNvSpPr>
          <p:nvPr>
            <p:ph type="body" idx="10"/>
          </p:nvPr>
        </p:nvSpPr>
        <p:spPr>
          <a:xfrm>
            <a:off x="695480" y="138451"/>
            <a:ext cx="3868340" cy="374072"/>
          </a:xfrm>
        </p:spPr>
        <p:txBody>
          <a:bodyPr/>
          <a:lstStyle/>
          <a:p>
            <a:r>
              <a:rPr lang="en-GB" b="1" dirty="0"/>
              <a:t>Collateral Valuation Drivers</a:t>
            </a:r>
          </a:p>
        </p:txBody>
      </p:sp>
      <p:sp>
        <p:nvSpPr>
          <p:cNvPr id="6" name="Slide Number Placeholder 2">
            <a:extLst>
              <a:ext uri="{FF2B5EF4-FFF2-40B4-BE49-F238E27FC236}">
                <a16:creationId xmlns:a16="http://schemas.microsoft.com/office/drawing/2014/main" id="{D3535090-2F01-62B2-1886-87C6FD762B3B}"/>
              </a:ext>
            </a:extLst>
          </p:cNvPr>
          <p:cNvSpPr txBox="1">
            <a:spLocks/>
          </p:cNvSpPr>
          <p:nvPr/>
        </p:nvSpPr>
        <p:spPr>
          <a:xfrm>
            <a:off x="6553200" y="6356350"/>
            <a:ext cx="2133600" cy="365125"/>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C1FF6DA9-008F-8B48-92A6-B652298478BF}" type="slidenum">
              <a:rPr lang="en-US" sz="1200" b="1" smtClean="0"/>
              <a:pPr algn="r"/>
              <a:t>5</a:t>
            </a:fld>
            <a:endParaRPr lang="en-US" sz="1200" b="1" dirty="0"/>
          </a:p>
        </p:txBody>
      </p:sp>
      <p:grpSp>
        <p:nvGrpSpPr>
          <p:cNvPr id="38" name="Group 37">
            <a:extLst>
              <a:ext uri="{FF2B5EF4-FFF2-40B4-BE49-F238E27FC236}">
                <a16:creationId xmlns:a16="http://schemas.microsoft.com/office/drawing/2014/main" id="{28FAED62-F93A-5EE8-0600-73D8B0B7024E}"/>
              </a:ext>
            </a:extLst>
          </p:cNvPr>
          <p:cNvGrpSpPr/>
          <p:nvPr/>
        </p:nvGrpSpPr>
        <p:grpSpPr>
          <a:xfrm>
            <a:off x="158191" y="2546108"/>
            <a:ext cx="8827618" cy="2527080"/>
            <a:chOff x="403706" y="2546108"/>
            <a:chExt cx="8827618" cy="2527080"/>
          </a:xfrm>
        </p:grpSpPr>
        <p:sp>
          <p:nvSpPr>
            <p:cNvPr id="4" name="Retângulo 1">
              <a:extLst>
                <a:ext uri="{FF2B5EF4-FFF2-40B4-BE49-F238E27FC236}">
                  <a16:creationId xmlns:a16="http://schemas.microsoft.com/office/drawing/2014/main" id="{9719F3E5-DF98-02B6-A192-ED93A8266FAA}"/>
                </a:ext>
              </a:extLst>
            </p:cNvPr>
            <p:cNvSpPr/>
            <p:nvPr/>
          </p:nvSpPr>
          <p:spPr>
            <a:xfrm>
              <a:off x="403708" y="2546108"/>
              <a:ext cx="2092604" cy="472363"/>
            </a:xfrm>
            <a:prstGeom prst="rect">
              <a:avLst/>
            </a:prstGeom>
            <a:noFill/>
            <a:ln>
              <a:solidFill>
                <a:schemeClr val="accent2">
                  <a:lumMod val="20000"/>
                  <a:lumOff val="8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chemeClr val="tx1"/>
                  </a:solidFill>
                  <a:effectLst/>
                  <a:uLnTx/>
                  <a:uFillTx/>
                  <a:latin typeface="Aptos Display" panose="02110004020202020204"/>
                  <a:ea typeface="+mn-ea"/>
                  <a:cs typeface="+mn-cs"/>
                </a:rPr>
                <a:t>Revenue</a:t>
              </a:r>
            </a:p>
          </p:txBody>
        </p:sp>
        <p:sp>
          <p:nvSpPr>
            <p:cNvPr id="16" name="Flowchart: Merge 15">
              <a:extLst>
                <a:ext uri="{FF2B5EF4-FFF2-40B4-BE49-F238E27FC236}">
                  <a16:creationId xmlns:a16="http://schemas.microsoft.com/office/drawing/2014/main" id="{82B197F2-BE65-3918-B432-DBB1421BCF76}"/>
                </a:ext>
              </a:extLst>
            </p:cNvPr>
            <p:cNvSpPr/>
            <p:nvPr/>
          </p:nvSpPr>
          <p:spPr>
            <a:xfrm>
              <a:off x="403706" y="3181486"/>
              <a:ext cx="2092606" cy="246888"/>
            </a:xfrm>
            <a:prstGeom prst="flowChartMerge">
              <a:avLst/>
            </a:prstGeom>
            <a:solidFill>
              <a:srgbClr val="D17F7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0" name="Retângulo 8">
              <a:extLst>
                <a:ext uri="{FF2B5EF4-FFF2-40B4-BE49-F238E27FC236}">
                  <a16:creationId xmlns:a16="http://schemas.microsoft.com/office/drawing/2014/main" id="{E36B2ED2-9EF8-9297-E6AE-5C321885AA5E}"/>
                </a:ext>
              </a:extLst>
            </p:cNvPr>
            <p:cNvSpPr/>
            <p:nvPr/>
          </p:nvSpPr>
          <p:spPr>
            <a:xfrm>
              <a:off x="403708" y="3663070"/>
              <a:ext cx="2092604" cy="369450"/>
            </a:xfrm>
            <a:prstGeom prst="rect">
              <a:avLst/>
            </a:prstGeom>
            <a:noFill/>
            <a:ln>
              <a:solidFill>
                <a:schemeClr val="accent2">
                  <a:lumMod val="20000"/>
                  <a:lumOff val="8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defRPr sz="2000"/>
              </a:pPr>
              <a:r>
                <a:rPr lang="en-GB" sz="1600" dirty="0">
                  <a:solidFill>
                    <a:schemeClr val="tx1"/>
                  </a:solidFill>
                </a:rPr>
                <a:t>Rents</a:t>
              </a:r>
              <a:endParaRPr lang="pt-BR" sz="1600" dirty="0">
                <a:solidFill>
                  <a:schemeClr val="tx1"/>
                </a:solidFill>
              </a:endParaRPr>
            </a:p>
          </p:txBody>
        </p:sp>
        <p:sp>
          <p:nvSpPr>
            <p:cNvPr id="13" name="Retângulo 8">
              <a:extLst>
                <a:ext uri="{FF2B5EF4-FFF2-40B4-BE49-F238E27FC236}">
                  <a16:creationId xmlns:a16="http://schemas.microsoft.com/office/drawing/2014/main" id="{FAA26BCA-92CE-4321-FD8C-9DA0FA02483C}"/>
                </a:ext>
              </a:extLst>
            </p:cNvPr>
            <p:cNvSpPr/>
            <p:nvPr/>
          </p:nvSpPr>
          <p:spPr>
            <a:xfrm>
              <a:off x="403707" y="4181888"/>
              <a:ext cx="2092604" cy="369450"/>
            </a:xfrm>
            <a:prstGeom prst="rect">
              <a:avLst/>
            </a:prstGeom>
            <a:noFill/>
            <a:ln>
              <a:solidFill>
                <a:schemeClr val="accent2">
                  <a:lumMod val="20000"/>
                  <a:lumOff val="8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defRPr sz="2000"/>
              </a:pPr>
              <a:r>
                <a:rPr lang="en-GB" sz="1600" dirty="0">
                  <a:solidFill>
                    <a:schemeClr val="tx1"/>
                  </a:solidFill>
                </a:rPr>
                <a:t>Vacancy</a:t>
              </a:r>
              <a:endParaRPr lang="pt-BR" sz="1600" dirty="0">
                <a:solidFill>
                  <a:schemeClr val="tx1"/>
                </a:solidFill>
              </a:endParaRPr>
            </a:p>
          </p:txBody>
        </p:sp>
        <p:sp>
          <p:nvSpPr>
            <p:cNvPr id="22" name="Retângulo 1">
              <a:extLst>
                <a:ext uri="{FF2B5EF4-FFF2-40B4-BE49-F238E27FC236}">
                  <a16:creationId xmlns:a16="http://schemas.microsoft.com/office/drawing/2014/main" id="{15F4B3F6-F055-CABF-78C1-27729D0721D9}"/>
                </a:ext>
              </a:extLst>
            </p:cNvPr>
            <p:cNvSpPr/>
            <p:nvPr/>
          </p:nvSpPr>
          <p:spPr>
            <a:xfrm>
              <a:off x="2648712" y="2546108"/>
              <a:ext cx="2092604" cy="472363"/>
            </a:xfrm>
            <a:prstGeom prst="rect">
              <a:avLst/>
            </a:prstGeom>
            <a:noFill/>
            <a:ln>
              <a:solidFill>
                <a:schemeClr val="accent2">
                  <a:lumMod val="20000"/>
                  <a:lumOff val="8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err="1">
                  <a:ln>
                    <a:noFill/>
                  </a:ln>
                  <a:solidFill>
                    <a:schemeClr val="tx1"/>
                  </a:solidFill>
                  <a:effectLst/>
                  <a:uLnTx/>
                  <a:uFillTx/>
                  <a:latin typeface="Aptos Display" panose="02110004020202020204"/>
                  <a:ea typeface="+mn-ea"/>
                  <a:cs typeface="+mn-cs"/>
                </a:rPr>
                <a:t>Opex</a:t>
              </a:r>
              <a:r>
                <a:rPr kumimoji="0" lang="en-US" sz="2400" b="1" i="0" u="none" strike="noStrike" kern="1200" cap="none" spc="0" normalizeH="0" baseline="0" noProof="0" dirty="0">
                  <a:ln>
                    <a:noFill/>
                  </a:ln>
                  <a:solidFill>
                    <a:schemeClr val="tx1"/>
                  </a:solidFill>
                  <a:effectLst/>
                  <a:uLnTx/>
                  <a:uFillTx/>
                  <a:latin typeface="Aptos Display" panose="02110004020202020204"/>
                  <a:ea typeface="+mn-ea"/>
                  <a:cs typeface="+mn-cs"/>
                </a:rPr>
                <a:t>/Capex</a:t>
              </a:r>
            </a:p>
          </p:txBody>
        </p:sp>
        <p:sp>
          <p:nvSpPr>
            <p:cNvPr id="23" name="Flowchart: Merge 22">
              <a:extLst>
                <a:ext uri="{FF2B5EF4-FFF2-40B4-BE49-F238E27FC236}">
                  <a16:creationId xmlns:a16="http://schemas.microsoft.com/office/drawing/2014/main" id="{A49E3B37-015C-91D5-922C-7323AA2E3066}"/>
                </a:ext>
              </a:extLst>
            </p:cNvPr>
            <p:cNvSpPr/>
            <p:nvPr/>
          </p:nvSpPr>
          <p:spPr>
            <a:xfrm>
              <a:off x="2648710" y="3181486"/>
              <a:ext cx="2092606" cy="246888"/>
            </a:xfrm>
            <a:prstGeom prst="flowChartMerge">
              <a:avLst/>
            </a:prstGeom>
            <a:solidFill>
              <a:srgbClr val="D17F7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Retângulo 8">
              <a:extLst>
                <a:ext uri="{FF2B5EF4-FFF2-40B4-BE49-F238E27FC236}">
                  <a16:creationId xmlns:a16="http://schemas.microsoft.com/office/drawing/2014/main" id="{5588994D-6EAB-05D6-A8A6-837040E8C777}"/>
                </a:ext>
              </a:extLst>
            </p:cNvPr>
            <p:cNvSpPr/>
            <p:nvPr/>
          </p:nvSpPr>
          <p:spPr>
            <a:xfrm>
              <a:off x="2648712" y="3663070"/>
              <a:ext cx="2092604" cy="369450"/>
            </a:xfrm>
            <a:prstGeom prst="rect">
              <a:avLst/>
            </a:prstGeom>
            <a:noFill/>
            <a:ln>
              <a:solidFill>
                <a:schemeClr val="accent2">
                  <a:lumMod val="20000"/>
                  <a:lumOff val="8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defRPr sz="2000"/>
              </a:pPr>
              <a:r>
                <a:rPr lang="en-GB" sz="1600" dirty="0">
                  <a:solidFill>
                    <a:schemeClr val="tx1"/>
                  </a:solidFill>
                </a:rPr>
                <a:t>Insurance</a:t>
              </a:r>
              <a:endParaRPr lang="pt-BR" sz="1600" dirty="0">
                <a:solidFill>
                  <a:schemeClr val="tx1"/>
                </a:solidFill>
              </a:endParaRPr>
            </a:p>
          </p:txBody>
        </p:sp>
        <p:sp>
          <p:nvSpPr>
            <p:cNvPr id="25" name="Retângulo 8">
              <a:extLst>
                <a:ext uri="{FF2B5EF4-FFF2-40B4-BE49-F238E27FC236}">
                  <a16:creationId xmlns:a16="http://schemas.microsoft.com/office/drawing/2014/main" id="{DCD39E6F-7F13-117B-E952-C84B7746498A}"/>
                </a:ext>
              </a:extLst>
            </p:cNvPr>
            <p:cNvSpPr/>
            <p:nvPr/>
          </p:nvSpPr>
          <p:spPr>
            <a:xfrm>
              <a:off x="2648711" y="4181888"/>
              <a:ext cx="2092604" cy="369450"/>
            </a:xfrm>
            <a:prstGeom prst="rect">
              <a:avLst/>
            </a:prstGeom>
            <a:noFill/>
            <a:ln>
              <a:solidFill>
                <a:schemeClr val="accent2">
                  <a:lumMod val="20000"/>
                  <a:lumOff val="8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defRPr sz="2000"/>
              </a:pPr>
              <a:r>
                <a:rPr lang="en-GB" sz="1600" dirty="0">
                  <a:solidFill>
                    <a:schemeClr val="tx1"/>
                  </a:solidFill>
                </a:rPr>
                <a:t>Energy</a:t>
              </a:r>
              <a:endParaRPr lang="pt-BR" sz="1600" dirty="0">
                <a:solidFill>
                  <a:schemeClr val="tx1"/>
                </a:solidFill>
              </a:endParaRPr>
            </a:p>
          </p:txBody>
        </p:sp>
        <p:sp>
          <p:nvSpPr>
            <p:cNvPr id="26" name="Retângulo 8">
              <a:extLst>
                <a:ext uri="{FF2B5EF4-FFF2-40B4-BE49-F238E27FC236}">
                  <a16:creationId xmlns:a16="http://schemas.microsoft.com/office/drawing/2014/main" id="{61CE690F-EE28-923E-63F3-BAF6D47896A0}"/>
                </a:ext>
              </a:extLst>
            </p:cNvPr>
            <p:cNvSpPr/>
            <p:nvPr/>
          </p:nvSpPr>
          <p:spPr>
            <a:xfrm>
              <a:off x="2648710" y="4703738"/>
              <a:ext cx="2092604" cy="369450"/>
            </a:xfrm>
            <a:prstGeom prst="rect">
              <a:avLst/>
            </a:prstGeom>
            <a:noFill/>
            <a:ln>
              <a:solidFill>
                <a:schemeClr val="accent2">
                  <a:lumMod val="20000"/>
                  <a:lumOff val="8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defRPr sz="2000"/>
              </a:pPr>
              <a:r>
                <a:rPr lang="pt-PT" sz="1600" dirty="0" err="1">
                  <a:solidFill>
                    <a:schemeClr val="tx1"/>
                  </a:solidFill>
                </a:rPr>
                <a:t>Adaptation</a:t>
              </a:r>
              <a:r>
                <a:rPr lang="pt-PT" sz="1600" dirty="0">
                  <a:solidFill>
                    <a:schemeClr val="tx1"/>
                  </a:solidFill>
                </a:rPr>
                <a:t> CAPEX</a:t>
              </a:r>
              <a:endParaRPr lang="pt-BR" sz="1600" dirty="0">
                <a:solidFill>
                  <a:schemeClr val="tx1"/>
                </a:solidFill>
              </a:endParaRPr>
            </a:p>
          </p:txBody>
        </p:sp>
        <p:sp>
          <p:nvSpPr>
            <p:cNvPr id="27" name="Retângulo 1">
              <a:extLst>
                <a:ext uri="{FF2B5EF4-FFF2-40B4-BE49-F238E27FC236}">
                  <a16:creationId xmlns:a16="http://schemas.microsoft.com/office/drawing/2014/main" id="{6DA2B02D-E269-98E3-B43C-38124D2A160F}"/>
                </a:ext>
              </a:extLst>
            </p:cNvPr>
            <p:cNvSpPr/>
            <p:nvPr/>
          </p:nvSpPr>
          <p:spPr>
            <a:xfrm>
              <a:off x="4893716" y="2546108"/>
              <a:ext cx="2092604" cy="472363"/>
            </a:xfrm>
            <a:prstGeom prst="rect">
              <a:avLst/>
            </a:prstGeom>
            <a:noFill/>
            <a:ln>
              <a:solidFill>
                <a:schemeClr val="accent2">
                  <a:lumMod val="20000"/>
                  <a:lumOff val="8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chemeClr val="tx1"/>
                  </a:solidFill>
                  <a:effectLst/>
                  <a:uLnTx/>
                  <a:uFillTx/>
                  <a:latin typeface="Aptos Display" panose="02110004020202020204"/>
                  <a:ea typeface="+mn-ea"/>
                  <a:cs typeface="+mn-cs"/>
                </a:rPr>
                <a:t>Liquidity</a:t>
              </a:r>
            </a:p>
          </p:txBody>
        </p:sp>
        <p:sp>
          <p:nvSpPr>
            <p:cNvPr id="28" name="Flowchart: Merge 27">
              <a:extLst>
                <a:ext uri="{FF2B5EF4-FFF2-40B4-BE49-F238E27FC236}">
                  <a16:creationId xmlns:a16="http://schemas.microsoft.com/office/drawing/2014/main" id="{560599D1-BF64-7574-C6B3-5196140C0733}"/>
                </a:ext>
              </a:extLst>
            </p:cNvPr>
            <p:cNvSpPr/>
            <p:nvPr/>
          </p:nvSpPr>
          <p:spPr>
            <a:xfrm>
              <a:off x="4893714" y="3181486"/>
              <a:ext cx="2092606" cy="246888"/>
            </a:xfrm>
            <a:prstGeom prst="flowChartMerge">
              <a:avLst/>
            </a:prstGeom>
            <a:solidFill>
              <a:srgbClr val="D17F7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9" name="Retângulo 8">
              <a:extLst>
                <a:ext uri="{FF2B5EF4-FFF2-40B4-BE49-F238E27FC236}">
                  <a16:creationId xmlns:a16="http://schemas.microsoft.com/office/drawing/2014/main" id="{9C99DA19-C2EA-D40A-AB11-7AFF42249275}"/>
                </a:ext>
              </a:extLst>
            </p:cNvPr>
            <p:cNvSpPr/>
            <p:nvPr/>
          </p:nvSpPr>
          <p:spPr>
            <a:xfrm>
              <a:off x="4893716" y="3663070"/>
              <a:ext cx="2092604" cy="369450"/>
            </a:xfrm>
            <a:prstGeom prst="rect">
              <a:avLst/>
            </a:prstGeom>
            <a:noFill/>
            <a:ln>
              <a:solidFill>
                <a:schemeClr val="accent2">
                  <a:lumMod val="20000"/>
                  <a:lumOff val="8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defRPr sz="2000"/>
              </a:pPr>
              <a:r>
                <a:rPr lang="en-GB" sz="1600" dirty="0">
                  <a:solidFill>
                    <a:schemeClr val="tx1"/>
                  </a:solidFill>
                </a:rPr>
                <a:t>Time to Sell</a:t>
              </a:r>
              <a:endParaRPr lang="pt-BR" sz="1600" dirty="0">
                <a:solidFill>
                  <a:schemeClr val="tx1"/>
                </a:solidFill>
              </a:endParaRPr>
            </a:p>
          </p:txBody>
        </p:sp>
        <p:sp>
          <p:nvSpPr>
            <p:cNvPr id="31" name="Retângulo 8">
              <a:extLst>
                <a:ext uri="{FF2B5EF4-FFF2-40B4-BE49-F238E27FC236}">
                  <a16:creationId xmlns:a16="http://schemas.microsoft.com/office/drawing/2014/main" id="{8BDE7596-2327-D4BC-AF21-28E6D6ECE98C}"/>
                </a:ext>
              </a:extLst>
            </p:cNvPr>
            <p:cNvSpPr/>
            <p:nvPr/>
          </p:nvSpPr>
          <p:spPr>
            <a:xfrm>
              <a:off x="4893715" y="4181888"/>
              <a:ext cx="2092604" cy="369450"/>
            </a:xfrm>
            <a:prstGeom prst="rect">
              <a:avLst/>
            </a:prstGeom>
            <a:noFill/>
            <a:ln>
              <a:solidFill>
                <a:schemeClr val="accent2">
                  <a:lumMod val="20000"/>
                  <a:lumOff val="8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defRPr sz="2000"/>
              </a:pPr>
              <a:r>
                <a:rPr lang="en-GB" sz="1600" dirty="0">
                  <a:solidFill>
                    <a:schemeClr val="tx1"/>
                  </a:solidFill>
                </a:rPr>
                <a:t>Discount</a:t>
              </a:r>
              <a:endParaRPr lang="pt-BR" sz="1600" dirty="0">
                <a:solidFill>
                  <a:schemeClr val="tx1"/>
                </a:solidFill>
              </a:endParaRPr>
            </a:p>
          </p:txBody>
        </p:sp>
        <p:sp>
          <p:nvSpPr>
            <p:cNvPr id="33" name="Retângulo 1">
              <a:extLst>
                <a:ext uri="{FF2B5EF4-FFF2-40B4-BE49-F238E27FC236}">
                  <a16:creationId xmlns:a16="http://schemas.microsoft.com/office/drawing/2014/main" id="{B789527D-CC65-1B6C-753B-4051A5EC2817}"/>
                </a:ext>
              </a:extLst>
            </p:cNvPr>
            <p:cNvSpPr/>
            <p:nvPr/>
          </p:nvSpPr>
          <p:spPr>
            <a:xfrm>
              <a:off x="7138720" y="2546108"/>
              <a:ext cx="2092604" cy="472363"/>
            </a:xfrm>
            <a:prstGeom prst="rect">
              <a:avLst/>
            </a:prstGeom>
            <a:noFill/>
            <a:ln>
              <a:solidFill>
                <a:schemeClr val="accent2">
                  <a:lumMod val="20000"/>
                  <a:lumOff val="8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913533"/>
                  </a:solidFill>
                  <a:effectLst/>
                  <a:uLnTx/>
                  <a:uFillTx/>
                  <a:latin typeface="Aptos Display" panose="02110004020202020204"/>
                  <a:ea typeface="+mn-ea"/>
                  <a:cs typeface="+mn-cs"/>
                </a:rPr>
                <a:t>Financing</a:t>
              </a:r>
            </a:p>
          </p:txBody>
        </p:sp>
        <p:sp>
          <p:nvSpPr>
            <p:cNvPr id="34" name="Flowchart: Merge 33">
              <a:extLst>
                <a:ext uri="{FF2B5EF4-FFF2-40B4-BE49-F238E27FC236}">
                  <a16:creationId xmlns:a16="http://schemas.microsoft.com/office/drawing/2014/main" id="{EB1BD089-01E9-6952-D028-A425B76D2151}"/>
                </a:ext>
              </a:extLst>
            </p:cNvPr>
            <p:cNvSpPr/>
            <p:nvPr/>
          </p:nvSpPr>
          <p:spPr>
            <a:xfrm>
              <a:off x="7138718" y="3181486"/>
              <a:ext cx="2092606" cy="246888"/>
            </a:xfrm>
            <a:prstGeom prst="flowChartMerge">
              <a:avLst/>
            </a:prstGeom>
            <a:solidFill>
              <a:srgbClr val="D17F7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5" name="Retângulo 8">
              <a:extLst>
                <a:ext uri="{FF2B5EF4-FFF2-40B4-BE49-F238E27FC236}">
                  <a16:creationId xmlns:a16="http://schemas.microsoft.com/office/drawing/2014/main" id="{CFA2FF52-2FD7-3C65-97A9-06D4699DF0BE}"/>
                </a:ext>
              </a:extLst>
            </p:cNvPr>
            <p:cNvSpPr/>
            <p:nvPr/>
          </p:nvSpPr>
          <p:spPr>
            <a:xfrm>
              <a:off x="7138720" y="3663070"/>
              <a:ext cx="2092604" cy="369450"/>
            </a:xfrm>
            <a:prstGeom prst="rect">
              <a:avLst/>
            </a:prstGeom>
            <a:noFill/>
            <a:ln>
              <a:solidFill>
                <a:schemeClr val="accent2">
                  <a:lumMod val="20000"/>
                  <a:lumOff val="8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defRPr sz="2000"/>
              </a:pPr>
              <a:r>
                <a:rPr lang="en-GB" sz="1600" b="1" dirty="0">
                  <a:solidFill>
                    <a:srgbClr val="913533"/>
                  </a:solidFill>
                </a:rPr>
                <a:t>LTV</a:t>
              </a:r>
              <a:endParaRPr lang="pt-BR" sz="1600" b="1" dirty="0">
                <a:solidFill>
                  <a:srgbClr val="913533"/>
                </a:solidFill>
              </a:endParaRPr>
            </a:p>
          </p:txBody>
        </p:sp>
        <p:sp>
          <p:nvSpPr>
            <p:cNvPr id="36" name="Retângulo 8">
              <a:extLst>
                <a:ext uri="{FF2B5EF4-FFF2-40B4-BE49-F238E27FC236}">
                  <a16:creationId xmlns:a16="http://schemas.microsoft.com/office/drawing/2014/main" id="{561BC25C-80B8-6280-5DA5-3A956C5A2694}"/>
                </a:ext>
              </a:extLst>
            </p:cNvPr>
            <p:cNvSpPr/>
            <p:nvPr/>
          </p:nvSpPr>
          <p:spPr>
            <a:xfrm>
              <a:off x="7138719" y="4181888"/>
              <a:ext cx="2092604" cy="369450"/>
            </a:xfrm>
            <a:prstGeom prst="rect">
              <a:avLst/>
            </a:prstGeom>
            <a:noFill/>
            <a:ln>
              <a:solidFill>
                <a:schemeClr val="accent2">
                  <a:lumMod val="20000"/>
                  <a:lumOff val="8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defRPr sz="2000"/>
              </a:pPr>
              <a:r>
                <a:rPr lang="en-GB" sz="1600" b="1" dirty="0">
                  <a:solidFill>
                    <a:srgbClr val="913533"/>
                  </a:solidFill>
                </a:rPr>
                <a:t>LGD</a:t>
              </a:r>
              <a:endParaRPr lang="pt-BR" sz="1600" b="1" dirty="0">
                <a:solidFill>
                  <a:srgbClr val="913533"/>
                </a:solidFill>
              </a:endParaRPr>
            </a:p>
          </p:txBody>
        </p:sp>
        <p:sp>
          <p:nvSpPr>
            <p:cNvPr id="37" name="Retângulo 8">
              <a:extLst>
                <a:ext uri="{FF2B5EF4-FFF2-40B4-BE49-F238E27FC236}">
                  <a16:creationId xmlns:a16="http://schemas.microsoft.com/office/drawing/2014/main" id="{D394E12A-E8F0-1C84-4BB6-28E9962B697F}"/>
                </a:ext>
              </a:extLst>
            </p:cNvPr>
            <p:cNvSpPr/>
            <p:nvPr/>
          </p:nvSpPr>
          <p:spPr>
            <a:xfrm>
              <a:off x="7138718" y="4703738"/>
              <a:ext cx="2092604" cy="369450"/>
            </a:xfrm>
            <a:prstGeom prst="rect">
              <a:avLst/>
            </a:prstGeom>
            <a:noFill/>
            <a:ln>
              <a:solidFill>
                <a:schemeClr val="accent2">
                  <a:lumMod val="20000"/>
                  <a:lumOff val="8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defRPr sz="2000"/>
              </a:pPr>
              <a:r>
                <a:rPr lang="pt-PT" sz="1600" b="1" dirty="0" err="1">
                  <a:solidFill>
                    <a:srgbClr val="913533"/>
                  </a:solidFill>
                </a:rPr>
                <a:t>Haircuts</a:t>
              </a:r>
              <a:endParaRPr lang="pt-BR" sz="1600" b="1" dirty="0">
                <a:solidFill>
                  <a:srgbClr val="913533"/>
                </a:solidFill>
              </a:endParaRPr>
            </a:p>
          </p:txBody>
        </p:sp>
      </p:grpSp>
      <p:sp>
        <p:nvSpPr>
          <p:cNvPr id="40" name="Title 1">
            <a:extLst>
              <a:ext uri="{FF2B5EF4-FFF2-40B4-BE49-F238E27FC236}">
                <a16:creationId xmlns:a16="http://schemas.microsoft.com/office/drawing/2014/main" id="{236AF9FE-7161-143D-2F87-3AC4D0B6BC67}"/>
              </a:ext>
            </a:extLst>
          </p:cNvPr>
          <p:cNvSpPr txBox="1">
            <a:spLocks/>
          </p:cNvSpPr>
          <p:nvPr/>
        </p:nvSpPr>
        <p:spPr>
          <a:xfrm>
            <a:off x="121920" y="124786"/>
            <a:ext cx="609600" cy="369449"/>
          </a:xfrm>
          <a:prstGeom prst="rect">
            <a:avLst/>
          </a:prstGeom>
          <a:solidFill>
            <a:srgbClr val="E6B9B8"/>
          </a:solidFill>
          <a:ln>
            <a:solidFill>
              <a:srgbClr val="E6B9B8"/>
            </a:solidFill>
          </a:ln>
        </p:spPr>
        <p:txBody>
          <a:bodyPr anchor="ct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r>
              <a:rPr lang="en-GB" sz="1800" b="1" dirty="0">
                <a:solidFill>
                  <a:schemeClr val="tx2"/>
                </a:solidFill>
                <a:latin typeface="+mn-lt"/>
                <a:ea typeface="+mn-ea"/>
                <a:cs typeface="+mn-cs"/>
              </a:rPr>
              <a:t>4</a:t>
            </a:r>
          </a:p>
        </p:txBody>
      </p:sp>
    </p:spTree>
    <p:extLst>
      <p:ext uri="{BB962C8B-B14F-4D97-AF65-F5344CB8AC3E}">
        <p14:creationId xmlns:p14="http://schemas.microsoft.com/office/powerpoint/2010/main" val="267290982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F63ACC-EED6-D10D-BADE-F8E7B5E54593}"/>
            </a:ext>
          </a:extLst>
        </p:cNvPr>
        <p:cNvGrpSpPr/>
        <p:nvPr/>
      </p:nvGrpSpPr>
      <p:grpSpPr>
        <a:xfrm>
          <a:off x="0" y="0"/>
          <a:ext cx="0" cy="0"/>
          <a:chOff x="0" y="0"/>
          <a:chExt cx="0" cy="0"/>
        </a:xfrm>
      </p:grpSpPr>
      <p:sp>
        <p:nvSpPr>
          <p:cNvPr id="3" name="Text Placeholder 2">
            <a:extLst>
              <a:ext uri="{FF2B5EF4-FFF2-40B4-BE49-F238E27FC236}">
                <a16:creationId xmlns:a16="http://schemas.microsoft.com/office/drawing/2014/main" id="{E09DE649-254D-D04B-EFCF-DB0F1D84C055}"/>
              </a:ext>
            </a:extLst>
          </p:cNvPr>
          <p:cNvSpPr>
            <a:spLocks noGrp="1"/>
          </p:cNvSpPr>
          <p:nvPr>
            <p:ph type="body" idx="10"/>
          </p:nvPr>
        </p:nvSpPr>
        <p:spPr>
          <a:xfrm>
            <a:off x="695480" y="138451"/>
            <a:ext cx="3868340" cy="374072"/>
          </a:xfrm>
        </p:spPr>
        <p:txBody>
          <a:bodyPr/>
          <a:lstStyle/>
          <a:p>
            <a:r>
              <a:rPr lang="en-GB" b="1" dirty="0"/>
              <a:t>Valuation – Income Approach</a:t>
            </a:r>
          </a:p>
        </p:txBody>
      </p:sp>
      <p:sp>
        <p:nvSpPr>
          <p:cNvPr id="6" name="Slide Number Placeholder 2">
            <a:extLst>
              <a:ext uri="{FF2B5EF4-FFF2-40B4-BE49-F238E27FC236}">
                <a16:creationId xmlns:a16="http://schemas.microsoft.com/office/drawing/2014/main" id="{568B35C8-339B-A678-A825-032B49A3DBC3}"/>
              </a:ext>
            </a:extLst>
          </p:cNvPr>
          <p:cNvSpPr txBox="1">
            <a:spLocks/>
          </p:cNvSpPr>
          <p:nvPr/>
        </p:nvSpPr>
        <p:spPr>
          <a:xfrm>
            <a:off x="6553200" y="6356350"/>
            <a:ext cx="2133600" cy="365125"/>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C1FF6DA9-008F-8B48-92A6-B652298478BF}" type="slidenum">
              <a:rPr lang="en-US" sz="1200" b="1" smtClean="0"/>
              <a:pPr algn="r"/>
              <a:t>6</a:t>
            </a:fld>
            <a:endParaRPr lang="en-US" sz="1200" b="1" dirty="0"/>
          </a:p>
        </p:txBody>
      </p:sp>
      <p:sp>
        <p:nvSpPr>
          <p:cNvPr id="27" name="Retângulo 1">
            <a:extLst>
              <a:ext uri="{FF2B5EF4-FFF2-40B4-BE49-F238E27FC236}">
                <a16:creationId xmlns:a16="http://schemas.microsoft.com/office/drawing/2014/main" id="{BD0A342B-FD54-9213-489A-CD76A22B897F}"/>
              </a:ext>
            </a:extLst>
          </p:cNvPr>
          <p:cNvSpPr/>
          <p:nvPr/>
        </p:nvSpPr>
        <p:spPr>
          <a:xfrm>
            <a:off x="731520" y="1792996"/>
            <a:ext cx="3246120" cy="472363"/>
          </a:xfrm>
          <a:prstGeom prst="rect">
            <a:avLst/>
          </a:prstGeom>
          <a:noFill/>
          <a:ln>
            <a:solidFill>
              <a:schemeClr val="accent2">
                <a:lumMod val="20000"/>
                <a:lumOff val="8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600" b="1" i="0" u="none" strike="noStrike" kern="1200" cap="none" spc="0" normalizeH="0" baseline="0" noProof="0" dirty="0">
                <a:ln>
                  <a:noFill/>
                </a:ln>
                <a:solidFill>
                  <a:schemeClr val="tx1"/>
                </a:solidFill>
                <a:effectLst/>
                <a:uLnTx/>
                <a:uFillTx/>
                <a:latin typeface="Aptos Display" panose="02110004020202020204"/>
                <a:ea typeface="+mn-ea"/>
                <a:cs typeface="+mn-cs"/>
              </a:rPr>
              <a:t>Adjust DCF costs and timeline,  for:</a:t>
            </a:r>
          </a:p>
        </p:txBody>
      </p:sp>
      <p:sp>
        <p:nvSpPr>
          <p:cNvPr id="28" name="Flowchart: Merge 27">
            <a:extLst>
              <a:ext uri="{FF2B5EF4-FFF2-40B4-BE49-F238E27FC236}">
                <a16:creationId xmlns:a16="http://schemas.microsoft.com/office/drawing/2014/main" id="{F9BC4D0D-3D27-FDAD-A060-2BDB22D7B0DE}"/>
              </a:ext>
            </a:extLst>
          </p:cNvPr>
          <p:cNvSpPr/>
          <p:nvPr/>
        </p:nvSpPr>
        <p:spPr>
          <a:xfrm>
            <a:off x="1308277" y="2514856"/>
            <a:ext cx="2092606" cy="246888"/>
          </a:xfrm>
          <a:prstGeom prst="flowChartMerge">
            <a:avLst/>
          </a:prstGeom>
          <a:solidFill>
            <a:srgbClr val="D17F7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9" name="Retângulo 8">
            <a:extLst>
              <a:ext uri="{FF2B5EF4-FFF2-40B4-BE49-F238E27FC236}">
                <a16:creationId xmlns:a16="http://schemas.microsoft.com/office/drawing/2014/main" id="{B9217AB6-76D5-16FF-9948-8FC7ACAA1D4A}"/>
              </a:ext>
            </a:extLst>
          </p:cNvPr>
          <p:cNvSpPr/>
          <p:nvPr/>
        </p:nvSpPr>
        <p:spPr>
          <a:xfrm>
            <a:off x="1308280" y="3057721"/>
            <a:ext cx="2092604" cy="369450"/>
          </a:xfrm>
          <a:prstGeom prst="rect">
            <a:avLst/>
          </a:prstGeom>
          <a:noFill/>
          <a:ln>
            <a:solidFill>
              <a:schemeClr val="accent2">
                <a:lumMod val="20000"/>
                <a:lumOff val="8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defRPr sz="2000"/>
            </a:pPr>
            <a:r>
              <a:rPr lang="en-GB" sz="1600" dirty="0">
                <a:solidFill>
                  <a:schemeClr val="tx1"/>
                </a:solidFill>
              </a:rPr>
              <a:t>Energy</a:t>
            </a:r>
            <a:endParaRPr lang="pt-BR" sz="1600" dirty="0">
              <a:solidFill>
                <a:schemeClr val="tx1"/>
              </a:solidFill>
            </a:endParaRPr>
          </a:p>
        </p:txBody>
      </p:sp>
      <p:sp>
        <p:nvSpPr>
          <p:cNvPr id="31" name="Retângulo 8">
            <a:extLst>
              <a:ext uri="{FF2B5EF4-FFF2-40B4-BE49-F238E27FC236}">
                <a16:creationId xmlns:a16="http://schemas.microsoft.com/office/drawing/2014/main" id="{615903B7-5116-52DA-1FE9-FD8270E32B3F}"/>
              </a:ext>
            </a:extLst>
          </p:cNvPr>
          <p:cNvSpPr/>
          <p:nvPr/>
        </p:nvSpPr>
        <p:spPr>
          <a:xfrm>
            <a:off x="1308279" y="3516204"/>
            <a:ext cx="2092604" cy="369450"/>
          </a:xfrm>
          <a:prstGeom prst="rect">
            <a:avLst/>
          </a:prstGeom>
          <a:noFill/>
          <a:ln>
            <a:solidFill>
              <a:schemeClr val="accent2">
                <a:lumMod val="20000"/>
                <a:lumOff val="8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defRPr sz="2000"/>
            </a:pPr>
            <a:r>
              <a:rPr lang="en-GB" sz="1600" dirty="0">
                <a:solidFill>
                  <a:schemeClr val="tx1"/>
                </a:solidFill>
              </a:rPr>
              <a:t>Insurance</a:t>
            </a:r>
            <a:endParaRPr lang="pt-BR" sz="1600" dirty="0">
              <a:solidFill>
                <a:schemeClr val="tx1"/>
              </a:solidFill>
            </a:endParaRPr>
          </a:p>
        </p:txBody>
      </p:sp>
      <p:sp>
        <p:nvSpPr>
          <p:cNvPr id="5" name="Retângulo 8">
            <a:extLst>
              <a:ext uri="{FF2B5EF4-FFF2-40B4-BE49-F238E27FC236}">
                <a16:creationId xmlns:a16="http://schemas.microsoft.com/office/drawing/2014/main" id="{588DDF13-2AEA-0B2D-03D7-E50ADC1C725E}"/>
              </a:ext>
            </a:extLst>
          </p:cNvPr>
          <p:cNvSpPr/>
          <p:nvPr/>
        </p:nvSpPr>
        <p:spPr>
          <a:xfrm>
            <a:off x="1308277" y="3974687"/>
            <a:ext cx="2092604" cy="476643"/>
          </a:xfrm>
          <a:prstGeom prst="rect">
            <a:avLst/>
          </a:prstGeom>
          <a:noFill/>
          <a:ln>
            <a:solidFill>
              <a:schemeClr val="accent2">
                <a:lumMod val="20000"/>
                <a:lumOff val="8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defRPr sz="2000"/>
            </a:pPr>
            <a:r>
              <a:rPr lang="en-GB" sz="1600" dirty="0">
                <a:solidFill>
                  <a:schemeClr val="tx1"/>
                </a:solidFill>
              </a:rPr>
              <a:t>Downtime after climate events</a:t>
            </a:r>
            <a:endParaRPr lang="pt-BR" sz="1600" dirty="0">
              <a:solidFill>
                <a:schemeClr val="tx1"/>
              </a:solidFill>
            </a:endParaRPr>
          </a:p>
        </p:txBody>
      </p:sp>
      <p:sp>
        <p:nvSpPr>
          <p:cNvPr id="7" name="Retângulo 8">
            <a:extLst>
              <a:ext uri="{FF2B5EF4-FFF2-40B4-BE49-F238E27FC236}">
                <a16:creationId xmlns:a16="http://schemas.microsoft.com/office/drawing/2014/main" id="{6D978F97-F2A0-DB2A-1E31-05EA1D73EE3E}"/>
              </a:ext>
            </a:extLst>
          </p:cNvPr>
          <p:cNvSpPr/>
          <p:nvPr/>
        </p:nvSpPr>
        <p:spPr>
          <a:xfrm>
            <a:off x="1308277" y="4540363"/>
            <a:ext cx="2092604" cy="369450"/>
          </a:xfrm>
          <a:prstGeom prst="rect">
            <a:avLst/>
          </a:prstGeom>
          <a:noFill/>
          <a:ln>
            <a:solidFill>
              <a:schemeClr val="accent2">
                <a:lumMod val="20000"/>
                <a:lumOff val="8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defRPr sz="2000"/>
            </a:pPr>
            <a:r>
              <a:rPr lang="pt-BR" sz="1600" dirty="0">
                <a:solidFill>
                  <a:schemeClr val="tx1"/>
                </a:solidFill>
              </a:rPr>
              <a:t>CAPEX</a:t>
            </a:r>
          </a:p>
        </p:txBody>
      </p:sp>
      <p:sp>
        <p:nvSpPr>
          <p:cNvPr id="8" name="Retângulo 1">
            <a:extLst>
              <a:ext uri="{FF2B5EF4-FFF2-40B4-BE49-F238E27FC236}">
                <a16:creationId xmlns:a16="http://schemas.microsoft.com/office/drawing/2014/main" id="{71DE4FB2-4BCE-0126-55F1-33C9F4F74B5B}"/>
              </a:ext>
            </a:extLst>
          </p:cNvPr>
          <p:cNvSpPr/>
          <p:nvPr/>
        </p:nvSpPr>
        <p:spPr>
          <a:xfrm>
            <a:off x="5166362" y="1783851"/>
            <a:ext cx="3246120" cy="472363"/>
          </a:xfrm>
          <a:prstGeom prst="rect">
            <a:avLst/>
          </a:prstGeom>
          <a:noFill/>
          <a:ln>
            <a:solidFill>
              <a:schemeClr val="accent2">
                <a:lumMod val="20000"/>
                <a:lumOff val="8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600" b="1" i="0" u="none" strike="noStrike" kern="1200" cap="none" spc="0" normalizeH="0" baseline="0" noProof="0" dirty="0">
                <a:ln>
                  <a:noFill/>
                </a:ln>
                <a:solidFill>
                  <a:schemeClr val="tx1"/>
                </a:solidFill>
                <a:effectLst/>
                <a:uLnTx/>
                <a:uFillTx/>
                <a:latin typeface="Aptos Display" panose="02110004020202020204"/>
                <a:ea typeface="+mn-ea"/>
                <a:cs typeface="+mn-cs"/>
              </a:rPr>
              <a:t>Adjust DCF costs and timeline,  for:</a:t>
            </a:r>
          </a:p>
        </p:txBody>
      </p:sp>
      <p:sp>
        <p:nvSpPr>
          <p:cNvPr id="9" name="Flowchart: Merge 8">
            <a:extLst>
              <a:ext uri="{FF2B5EF4-FFF2-40B4-BE49-F238E27FC236}">
                <a16:creationId xmlns:a16="http://schemas.microsoft.com/office/drawing/2014/main" id="{B7A16437-A308-47A5-D869-F7431FBE87B1}"/>
              </a:ext>
            </a:extLst>
          </p:cNvPr>
          <p:cNvSpPr/>
          <p:nvPr/>
        </p:nvSpPr>
        <p:spPr>
          <a:xfrm>
            <a:off x="5743117" y="2505712"/>
            <a:ext cx="2092606" cy="246888"/>
          </a:xfrm>
          <a:prstGeom prst="flowChartMerge">
            <a:avLst/>
          </a:prstGeom>
          <a:solidFill>
            <a:srgbClr val="D17F7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etângulo 8">
            <a:extLst>
              <a:ext uri="{FF2B5EF4-FFF2-40B4-BE49-F238E27FC236}">
                <a16:creationId xmlns:a16="http://schemas.microsoft.com/office/drawing/2014/main" id="{36388E0E-4BBC-EAAD-B4E2-B6D55B4058F3}"/>
              </a:ext>
            </a:extLst>
          </p:cNvPr>
          <p:cNvSpPr/>
          <p:nvPr/>
        </p:nvSpPr>
        <p:spPr>
          <a:xfrm>
            <a:off x="5743119" y="3090752"/>
            <a:ext cx="2092604" cy="566848"/>
          </a:xfrm>
          <a:prstGeom prst="rect">
            <a:avLst/>
          </a:prstGeom>
          <a:noFill/>
          <a:ln>
            <a:solidFill>
              <a:schemeClr val="accent2">
                <a:lumMod val="20000"/>
                <a:lumOff val="8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defRPr sz="2000"/>
            </a:pPr>
            <a:r>
              <a:rPr lang="en-GB" sz="1600" dirty="0">
                <a:solidFill>
                  <a:schemeClr val="tx1"/>
                </a:solidFill>
              </a:rPr>
              <a:t>Hazard/EPC premiums</a:t>
            </a:r>
          </a:p>
        </p:txBody>
      </p:sp>
      <p:sp>
        <p:nvSpPr>
          <p:cNvPr id="14" name="TextBox 13">
            <a:extLst>
              <a:ext uri="{FF2B5EF4-FFF2-40B4-BE49-F238E27FC236}">
                <a16:creationId xmlns:a16="http://schemas.microsoft.com/office/drawing/2014/main" id="{FBD5459B-6698-2179-C794-BCCB9B7A61D6}"/>
              </a:ext>
            </a:extLst>
          </p:cNvPr>
          <p:cNvSpPr txBox="1"/>
          <p:nvPr/>
        </p:nvSpPr>
        <p:spPr>
          <a:xfrm>
            <a:off x="487680" y="5185401"/>
            <a:ext cx="8168640" cy="830997"/>
          </a:xfrm>
          <a:prstGeom prst="rect">
            <a:avLst/>
          </a:prstGeom>
          <a:solidFill>
            <a:schemeClr val="accent2">
              <a:lumMod val="20000"/>
              <a:lumOff val="80000"/>
            </a:schemeClr>
          </a:solidFill>
          <a:ln>
            <a:solidFill>
              <a:srgbClr val="D17F7D"/>
            </a:solidFill>
            <a:prstDash val="dash"/>
          </a:ln>
        </p:spPr>
        <p:txBody>
          <a:bodyPr wrap="square" rtlCol="0">
            <a:spAutoFit/>
          </a:bodyPr>
          <a:lstStyle/>
          <a:p>
            <a:pPr algn="just"/>
            <a:r>
              <a:rPr lang="en-US" sz="1600" dirty="0"/>
              <a:t>For instance, a warehouse in a flood-prone zone might see a 50-basis point increase in its cap rate compared to a resilient one. Without these adjustments, valuations will be systematically overstated.</a:t>
            </a:r>
            <a:endParaRPr lang="pt-PT" sz="1600" dirty="0"/>
          </a:p>
        </p:txBody>
      </p:sp>
      <p:sp>
        <p:nvSpPr>
          <p:cNvPr id="15" name="Title 1">
            <a:extLst>
              <a:ext uri="{FF2B5EF4-FFF2-40B4-BE49-F238E27FC236}">
                <a16:creationId xmlns:a16="http://schemas.microsoft.com/office/drawing/2014/main" id="{0FDE9CA3-F8A1-F5D5-7DFB-DBB72284748D}"/>
              </a:ext>
            </a:extLst>
          </p:cNvPr>
          <p:cNvSpPr txBox="1">
            <a:spLocks/>
          </p:cNvSpPr>
          <p:nvPr/>
        </p:nvSpPr>
        <p:spPr>
          <a:xfrm>
            <a:off x="121920" y="124786"/>
            <a:ext cx="609600" cy="369449"/>
          </a:xfrm>
          <a:prstGeom prst="rect">
            <a:avLst/>
          </a:prstGeom>
          <a:solidFill>
            <a:srgbClr val="E6B9B8"/>
          </a:solidFill>
          <a:ln>
            <a:solidFill>
              <a:srgbClr val="E6B9B8"/>
            </a:solidFill>
          </a:ln>
        </p:spPr>
        <p:txBody>
          <a:bodyPr anchor="ct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r>
              <a:rPr lang="en-GB" sz="1800" b="1" dirty="0">
                <a:solidFill>
                  <a:schemeClr val="tx2"/>
                </a:solidFill>
                <a:latin typeface="+mn-lt"/>
                <a:ea typeface="+mn-ea"/>
                <a:cs typeface="+mn-cs"/>
              </a:rPr>
              <a:t>5</a:t>
            </a:r>
          </a:p>
        </p:txBody>
      </p:sp>
    </p:spTree>
    <p:extLst>
      <p:ext uri="{BB962C8B-B14F-4D97-AF65-F5344CB8AC3E}">
        <p14:creationId xmlns:p14="http://schemas.microsoft.com/office/powerpoint/2010/main" val="138223709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616FB0-22F9-161C-9329-754CA4C2C092}"/>
            </a:ext>
          </a:extLst>
        </p:cNvPr>
        <p:cNvGrpSpPr/>
        <p:nvPr/>
      </p:nvGrpSpPr>
      <p:grpSpPr>
        <a:xfrm>
          <a:off x="0" y="0"/>
          <a:ext cx="0" cy="0"/>
          <a:chOff x="0" y="0"/>
          <a:chExt cx="0" cy="0"/>
        </a:xfrm>
      </p:grpSpPr>
      <p:sp>
        <p:nvSpPr>
          <p:cNvPr id="3" name="Text Placeholder 2">
            <a:extLst>
              <a:ext uri="{FF2B5EF4-FFF2-40B4-BE49-F238E27FC236}">
                <a16:creationId xmlns:a16="http://schemas.microsoft.com/office/drawing/2014/main" id="{7BDBAEC6-FB1E-0497-7EDA-AE90B1CF4CD6}"/>
              </a:ext>
            </a:extLst>
          </p:cNvPr>
          <p:cNvSpPr>
            <a:spLocks noGrp="1"/>
          </p:cNvSpPr>
          <p:nvPr>
            <p:ph type="body" idx="10"/>
          </p:nvPr>
        </p:nvSpPr>
        <p:spPr>
          <a:xfrm>
            <a:off x="695480" y="138451"/>
            <a:ext cx="3868340" cy="374072"/>
          </a:xfrm>
        </p:spPr>
        <p:txBody>
          <a:bodyPr/>
          <a:lstStyle/>
          <a:p>
            <a:r>
              <a:rPr lang="en-GB" b="1" dirty="0"/>
              <a:t>Valuation – Cost Approach</a:t>
            </a:r>
          </a:p>
        </p:txBody>
      </p:sp>
      <p:sp>
        <p:nvSpPr>
          <p:cNvPr id="6" name="Slide Number Placeholder 2">
            <a:extLst>
              <a:ext uri="{FF2B5EF4-FFF2-40B4-BE49-F238E27FC236}">
                <a16:creationId xmlns:a16="http://schemas.microsoft.com/office/drawing/2014/main" id="{D47C06B3-1A8C-2EF3-E1C8-6B30976C6879}"/>
              </a:ext>
            </a:extLst>
          </p:cNvPr>
          <p:cNvSpPr txBox="1">
            <a:spLocks/>
          </p:cNvSpPr>
          <p:nvPr/>
        </p:nvSpPr>
        <p:spPr>
          <a:xfrm>
            <a:off x="6553200" y="6356350"/>
            <a:ext cx="2133600" cy="365125"/>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C1FF6DA9-008F-8B48-92A6-B652298478BF}" type="slidenum">
              <a:rPr lang="en-US" sz="1200" b="1" smtClean="0"/>
              <a:pPr algn="r"/>
              <a:t>7</a:t>
            </a:fld>
            <a:endParaRPr lang="en-US" sz="1200" b="1" dirty="0"/>
          </a:p>
        </p:txBody>
      </p:sp>
      <p:sp>
        <p:nvSpPr>
          <p:cNvPr id="27" name="Retângulo 1">
            <a:extLst>
              <a:ext uri="{FF2B5EF4-FFF2-40B4-BE49-F238E27FC236}">
                <a16:creationId xmlns:a16="http://schemas.microsoft.com/office/drawing/2014/main" id="{1CF74B99-A0DB-68F1-543E-FCE9FC9FC06B}"/>
              </a:ext>
            </a:extLst>
          </p:cNvPr>
          <p:cNvSpPr/>
          <p:nvPr/>
        </p:nvSpPr>
        <p:spPr>
          <a:xfrm>
            <a:off x="487680" y="1994164"/>
            <a:ext cx="8168640" cy="472363"/>
          </a:xfrm>
          <a:prstGeom prst="rect">
            <a:avLst/>
          </a:prstGeom>
          <a:noFill/>
          <a:ln>
            <a:solidFill>
              <a:schemeClr val="accent2">
                <a:lumMod val="20000"/>
                <a:lumOff val="8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600" b="1" i="0" u="none" strike="noStrike" kern="1200" cap="none" spc="0" normalizeH="0" baseline="0" noProof="0" dirty="0">
                <a:ln>
                  <a:noFill/>
                </a:ln>
                <a:solidFill>
                  <a:schemeClr val="tx1"/>
                </a:solidFill>
                <a:effectLst/>
                <a:uLnTx/>
                <a:uFillTx/>
                <a:latin typeface="Aptos Display" panose="02110004020202020204"/>
                <a:ea typeface="+mn-ea"/>
                <a:cs typeface="+mn-cs"/>
              </a:rPr>
              <a:t>Reconstruction costs reflect resilience &amp; energy codes</a:t>
            </a:r>
          </a:p>
        </p:txBody>
      </p:sp>
      <p:sp>
        <p:nvSpPr>
          <p:cNvPr id="28" name="Flowchart: Merge 27">
            <a:extLst>
              <a:ext uri="{FF2B5EF4-FFF2-40B4-BE49-F238E27FC236}">
                <a16:creationId xmlns:a16="http://schemas.microsoft.com/office/drawing/2014/main" id="{E527BA4E-6FE8-EB35-0D2E-561E9B340A88}"/>
              </a:ext>
            </a:extLst>
          </p:cNvPr>
          <p:cNvSpPr/>
          <p:nvPr/>
        </p:nvSpPr>
        <p:spPr>
          <a:xfrm>
            <a:off x="3517517" y="2738074"/>
            <a:ext cx="2092606" cy="246888"/>
          </a:xfrm>
          <a:prstGeom prst="flowChartMerge">
            <a:avLst/>
          </a:prstGeom>
          <a:solidFill>
            <a:srgbClr val="D17F7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TextBox 13">
            <a:extLst>
              <a:ext uri="{FF2B5EF4-FFF2-40B4-BE49-F238E27FC236}">
                <a16:creationId xmlns:a16="http://schemas.microsoft.com/office/drawing/2014/main" id="{39075FE9-35B2-8CC8-5CC5-8295F2B1CFCF}"/>
              </a:ext>
            </a:extLst>
          </p:cNvPr>
          <p:cNvSpPr txBox="1"/>
          <p:nvPr/>
        </p:nvSpPr>
        <p:spPr>
          <a:xfrm>
            <a:off x="479500" y="4877489"/>
            <a:ext cx="8168640" cy="830997"/>
          </a:xfrm>
          <a:prstGeom prst="rect">
            <a:avLst/>
          </a:prstGeom>
          <a:solidFill>
            <a:schemeClr val="accent2">
              <a:lumMod val="20000"/>
              <a:lumOff val="80000"/>
            </a:schemeClr>
          </a:solidFill>
          <a:ln>
            <a:solidFill>
              <a:srgbClr val="D17F7D"/>
            </a:solidFill>
            <a:prstDash val="dash"/>
          </a:ln>
        </p:spPr>
        <p:txBody>
          <a:bodyPr wrap="square" rtlCol="0">
            <a:spAutoFit/>
          </a:bodyPr>
          <a:lstStyle/>
          <a:p>
            <a:pPr algn="ctr"/>
            <a:r>
              <a:rPr lang="en-GB" sz="1600" dirty="0"/>
              <a:t>This means replacement costs are no longer uniform and must reflect both physical and regulatory realities</a:t>
            </a:r>
          </a:p>
          <a:p>
            <a:pPr algn="ctr"/>
            <a:r>
              <a:rPr lang="en-GB" sz="1600" b="1" dirty="0"/>
              <a:t>For banks, this affects the haircut applied to collateral values</a:t>
            </a:r>
          </a:p>
        </p:txBody>
      </p:sp>
      <p:sp>
        <p:nvSpPr>
          <p:cNvPr id="15" name="Title 1">
            <a:extLst>
              <a:ext uri="{FF2B5EF4-FFF2-40B4-BE49-F238E27FC236}">
                <a16:creationId xmlns:a16="http://schemas.microsoft.com/office/drawing/2014/main" id="{79549BA0-BF6E-BD14-B833-30CFAE8B0556}"/>
              </a:ext>
            </a:extLst>
          </p:cNvPr>
          <p:cNvSpPr txBox="1">
            <a:spLocks/>
          </p:cNvSpPr>
          <p:nvPr/>
        </p:nvSpPr>
        <p:spPr>
          <a:xfrm>
            <a:off x="121920" y="124786"/>
            <a:ext cx="609600" cy="369449"/>
          </a:xfrm>
          <a:prstGeom prst="rect">
            <a:avLst/>
          </a:prstGeom>
          <a:solidFill>
            <a:srgbClr val="E6B9B8"/>
          </a:solidFill>
          <a:ln>
            <a:solidFill>
              <a:srgbClr val="E6B9B8"/>
            </a:solidFill>
          </a:ln>
        </p:spPr>
        <p:txBody>
          <a:bodyPr anchor="ct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r>
              <a:rPr lang="en-GB" sz="1800" b="1" dirty="0">
                <a:solidFill>
                  <a:schemeClr val="tx2"/>
                </a:solidFill>
                <a:latin typeface="+mn-lt"/>
                <a:ea typeface="+mn-ea"/>
                <a:cs typeface="+mn-cs"/>
              </a:rPr>
              <a:t>6</a:t>
            </a:r>
          </a:p>
        </p:txBody>
      </p:sp>
      <p:sp>
        <p:nvSpPr>
          <p:cNvPr id="2" name="Retângulo 1">
            <a:extLst>
              <a:ext uri="{FF2B5EF4-FFF2-40B4-BE49-F238E27FC236}">
                <a16:creationId xmlns:a16="http://schemas.microsoft.com/office/drawing/2014/main" id="{01C9CA5D-A34C-56E0-A78D-68E6024E02DB}"/>
              </a:ext>
            </a:extLst>
          </p:cNvPr>
          <p:cNvSpPr/>
          <p:nvPr/>
        </p:nvSpPr>
        <p:spPr>
          <a:xfrm>
            <a:off x="487680" y="3256509"/>
            <a:ext cx="8168640" cy="830997"/>
          </a:xfrm>
          <a:prstGeom prst="rect">
            <a:avLst/>
          </a:prstGeom>
          <a:noFill/>
          <a:ln>
            <a:solidFill>
              <a:schemeClr val="accent2">
                <a:lumMod val="20000"/>
                <a:lumOff val="8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defRPr sz="2000"/>
            </a:pPr>
            <a:r>
              <a:rPr lang="en-US" sz="1600" b="1" dirty="0">
                <a:solidFill>
                  <a:schemeClr val="tx1"/>
                </a:solidFill>
              </a:rPr>
              <a:t>We recognize that reconstruction costs vary by zone. Properties in high-risk areas face stricter building codes and higher resilience requirements. </a:t>
            </a:r>
          </a:p>
        </p:txBody>
      </p:sp>
      <p:sp>
        <p:nvSpPr>
          <p:cNvPr id="4" name="Flowchart: Merge 3">
            <a:extLst>
              <a:ext uri="{FF2B5EF4-FFF2-40B4-BE49-F238E27FC236}">
                <a16:creationId xmlns:a16="http://schemas.microsoft.com/office/drawing/2014/main" id="{5113B4DB-46CD-E141-D1E6-7BDBE6A1171D}"/>
              </a:ext>
            </a:extLst>
          </p:cNvPr>
          <p:cNvSpPr/>
          <p:nvPr/>
        </p:nvSpPr>
        <p:spPr>
          <a:xfrm>
            <a:off x="3525697" y="4359053"/>
            <a:ext cx="2092606" cy="246888"/>
          </a:xfrm>
          <a:prstGeom prst="flowChartMerge">
            <a:avLst/>
          </a:prstGeom>
          <a:solidFill>
            <a:srgbClr val="D17F7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8279361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E0E579-C743-86D0-EE6D-9932B2AD4C48}"/>
            </a:ext>
          </a:extLst>
        </p:cNvPr>
        <p:cNvGrpSpPr/>
        <p:nvPr/>
      </p:nvGrpSpPr>
      <p:grpSpPr>
        <a:xfrm>
          <a:off x="0" y="0"/>
          <a:ext cx="0" cy="0"/>
          <a:chOff x="0" y="0"/>
          <a:chExt cx="0" cy="0"/>
        </a:xfrm>
      </p:grpSpPr>
      <p:sp>
        <p:nvSpPr>
          <p:cNvPr id="3" name="Text Placeholder 2">
            <a:extLst>
              <a:ext uri="{FF2B5EF4-FFF2-40B4-BE49-F238E27FC236}">
                <a16:creationId xmlns:a16="http://schemas.microsoft.com/office/drawing/2014/main" id="{BD8ED587-89F8-04B6-D9C9-14245991A8CB}"/>
              </a:ext>
            </a:extLst>
          </p:cNvPr>
          <p:cNvSpPr>
            <a:spLocks noGrp="1"/>
          </p:cNvSpPr>
          <p:nvPr>
            <p:ph type="body" idx="10"/>
          </p:nvPr>
        </p:nvSpPr>
        <p:spPr>
          <a:xfrm>
            <a:off x="695480" y="138451"/>
            <a:ext cx="3868340" cy="374072"/>
          </a:xfrm>
        </p:spPr>
        <p:txBody>
          <a:bodyPr/>
          <a:lstStyle/>
          <a:p>
            <a:r>
              <a:rPr lang="en-GB" b="1" dirty="0"/>
              <a:t>Valuation – Market Approach</a:t>
            </a:r>
          </a:p>
        </p:txBody>
      </p:sp>
      <p:sp>
        <p:nvSpPr>
          <p:cNvPr id="6" name="Slide Number Placeholder 2">
            <a:extLst>
              <a:ext uri="{FF2B5EF4-FFF2-40B4-BE49-F238E27FC236}">
                <a16:creationId xmlns:a16="http://schemas.microsoft.com/office/drawing/2014/main" id="{0CBEFF20-2121-6E9F-9B6E-77E1BCE58E9F}"/>
              </a:ext>
            </a:extLst>
          </p:cNvPr>
          <p:cNvSpPr txBox="1">
            <a:spLocks/>
          </p:cNvSpPr>
          <p:nvPr/>
        </p:nvSpPr>
        <p:spPr>
          <a:xfrm>
            <a:off x="6553200" y="6356350"/>
            <a:ext cx="2133600" cy="365125"/>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C1FF6DA9-008F-8B48-92A6-B652298478BF}" type="slidenum">
              <a:rPr lang="en-US" sz="1200" b="1" smtClean="0"/>
              <a:pPr algn="r"/>
              <a:t>8</a:t>
            </a:fld>
            <a:endParaRPr lang="en-US" sz="1200" b="1" dirty="0"/>
          </a:p>
        </p:txBody>
      </p:sp>
      <p:sp>
        <p:nvSpPr>
          <p:cNvPr id="27" name="Retângulo 1">
            <a:extLst>
              <a:ext uri="{FF2B5EF4-FFF2-40B4-BE49-F238E27FC236}">
                <a16:creationId xmlns:a16="http://schemas.microsoft.com/office/drawing/2014/main" id="{1D18C682-8C92-4E76-3DA7-DD4CEB4AC7E2}"/>
              </a:ext>
            </a:extLst>
          </p:cNvPr>
          <p:cNvSpPr/>
          <p:nvPr/>
        </p:nvSpPr>
        <p:spPr>
          <a:xfrm>
            <a:off x="487680" y="1994164"/>
            <a:ext cx="8168640" cy="472363"/>
          </a:xfrm>
          <a:prstGeom prst="rect">
            <a:avLst/>
          </a:prstGeom>
          <a:noFill/>
          <a:ln>
            <a:solidFill>
              <a:schemeClr val="accent2">
                <a:lumMod val="20000"/>
                <a:lumOff val="8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600" b="1" i="0" u="none" strike="noStrike" kern="1200" cap="none" spc="0" normalizeH="0" baseline="0" noProof="0" dirty="0" err="1">
                <a:ln>
                  <a:noFill/>
                </a:ln>
                <a:solidFill>
                  <a:schemeClr val="tx1"/>
                </a:solidFill>
                <a:effectLst/>
                <a:uLnTx/>
                <a:uFillTx/>
                <a:latin typeface="Aptos Display" panose="02110004020202020204"/>
                <a:ea typeface="+mn-ea"/>
                <a:cs typeface="+mn-cs"/>
              </a:rPr>
              <a:t>Comparables</a:t>
            </a:r>
            <a:r>
              <a:rPr kumimoji="0" lang="en-GB" sz="1600" b="1" i="0" u="none" strike="noStrike" kern="1200" cap="none" spc="0" normalizeH="0" baseline="0" noProof="0" dirty="0">
                <a:ln>
                  <a:noFill/>
                </a:ln>
                <a:solidFill>
                  <a:schemeClr val="tx1"/>
                </a:solidFill>
                <a:effectLst/>
                <a:uLnTx/>
                <a:uFillTx/>
                <a:latin typeface="Aptos Display" panose="02110004020202020204"/>
                <a:ea typeface="+mn-ea"/>
                <a:cs typeface="+mn-cs"/>
              </a:rPr>
              <a:t> adjusted for EPCs, certifications, hazard exposure</a:t>
            </a:r>
          </a:p>
        </p:txBody>
      </p:sp>
      <p:sp>
        <p:nvSpPr>
          <p:cNvPr id="28" name="Flowchart: Merge 27">
            <a:extLst>
              <a:ext uri="{FF2B5EF4-FFF2-40B4-BE49-F238E27FC236}">
                <a16:creationId xmlns:a16="http://schemas.microsoft.com/office/drawing/2014/main" id="{E8E55612-E7E3-7630-2681-9338D3F56BD4}"/>
              </a:ext>
            </a:extLst>
          </p:cNvPr>
          <p:cNvSpPr/>
          <p:nvPr/>
        </p:nvSpPr>
        <p:spPr>
          <a:xfrm>
            <a:off x="3517517" y="2856946"/>
            <a:ext cx="2092606" cy="246888"/>
          </a:xfrm>
          <a:prstGeom prst="flowChartMerge">
            <a:avLst/>
          </a:prstGeom>
          <a:solidFill>
            <a:srgbClr val="D17F7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TextBox 13">
            <a:extLst>
              <a:ext uri="{FF2B5EF4-FFF2-40B4-BE49-F238E27FC236}">
                <a16:creationId xmlns:a16="http://schemas.microsoft.com/office/drawing/2014/main" id="{BC5E6938-E01D-78AC-FDA9-7160B0321A7A}"/>
              </a:ext>
            </a:extLst>
          </p:cNvPr>
          <p:cNvSpPr txBox="1"/>
          <p:nvPr/>
        </p:nvSpPr>
        <p:spPr>
          <a:xfrm>
            <a:off x="487680" y="3429000"/>
            <a:ext cx="8168640" cy="830997"/>
          </a:xfrm>
          <a:prstGeom prst="rect">
            <a:avLst/>
          </a:prstGeom>
          <a:solidFill>
            <a:schemeClr val="accent2">
              <a:lumMod val="20000"/>
              <a:lumOff val="80000"/>
            </a:schemeClr>
          </a:solidFill>
          <a:ln>
            <a:solidFill>
              <a:srgbClr val="D17F7D"/>
            </a:solidFill>
            <a:prstDash val="dash"/>
          </a:ln>
        </p:spPr>
        <p:txBody>
          <a:bodyPr wrap="square" rtlCol="0">
            <a:spAutoFit/>
          </a:bodyPr>
          <a:lstStyle/>
          <a:p>
            <a:pPr algn="ctr">
              <a:defRPr sz="2000"/>
            </a:pPr>
            <a:r>
              <a:rPr lang="en-US" sz="1600" dirty="0"/>
              <a:t>Market </a:t>
            </a:r>
            <a:r>
              <a:rPr lang="en-US" sz="1600" dirty="0" err="1"/>
              <a:t>comparables</a:t>
            </a:r>
            <a:r>
              <a:rPr lang="en-US" sz="1600" dirty="0"/>
              <a:t> are not immune either. Empirical evidence shows properties with higher EPC ratings or sustainability certifications command price premiums. Exposed assets trade at discounts. Ignoring this may misalign valuations with market reality.</a:t>
            </a:r>
          </a:p>
        </p:txBody>
      </p:sp>
      <p:sp>
        <p:nvSpPr>
          <p:cNvPr id="15" name="Title 1">
            <a:extLst>
              <a:ext uri="{FF2B5EF4-FFF2-40B4-BE49-F238E27FC236}">
                <a16:creationId xmlns:a16="http://schemas.microsoft.com/office/drawing/2014/main" id="{98ED7EE6-FB55-F35B-BB79-3BCB3D676F43}"/>
              </a:ext>
            </a:extLst>
          </p:cNvPr>
          <p:cNvSpPr txBox="1">
            <a:spLocks/>
          </p:cNvSpPr>
          <p:nvPr/>
        </p:nvSpPr>
        <p:spPr>
          <a:xfrm>
            <a:off x="121920" y="124786"/>
            <a:ext cx="609600" cy="369449"/>
          </a:xfrm>
          <a:prstGeom prst="rect">
            <a:avLst/>
          </a:prstGeom>
          <a:solidFill>
            <a:srgbClr val="E6B9B8"/>
          </a:solidFill>
          <a:ln>
            <a:solidFill>
              <a:srgbClr val="E6B9B8"/>
            </a:solidFill>
          </a:ln>
        </p:spPr>
        <p:txBody>
          <a:bodyPr anchor="ct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r>
              <a:rPr lang="en-GB" sz="1800" b="1" dirty="0">
                <a:solidFill>
                  <a:schemeClr val="tx2"/>
                </a:solidFill>
                <a:latin typeface="+mn-lt"/>
                <a:ea typeface="+mn-ea"/>
                <a:cs typeface="+mn-cs"/>
              </a:rPr>
              <a:t>7</a:t>
            </a:r>
          </a:p>
        </p:txBody>
      </p:sp>
      <p:pic>
        <p:nvPicPr>
          <p:cNvPr id="5" name="Picture 2" descr="EPC rating D : Your questions awnsered | Easy EPC">
            <a:extLst>
              <a:ext uri="{FF2B5EF4-FFF2-40B4-BE49-F238E27FC236}">
                <a16:creationId xmlns:a16="http://schemas.microsoft.com/office/drawing/2014/main" id="{AC71A8B4-1DCF-C7F9-B8DF-1B17D443211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52787" y="4432579"/>
            <a:ext cx="2638425" cy="17511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3548524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100963-4184-122D-FE88-CA7D96318A60}"/>
            </a:ext>
          </a:extLst>
        </p:cNvPr>
        <p:cNvGrpSpPr/>
        <p:nvPr/>
      </p:nvGrpSpPr>
      <p:grpSpPr>
        <a:xfrm>
          <a:off x="0" y="0"/>
          <a:ext cx="0" cy="0"/>
          <a:chOff x="0" y="0"/>
          <a:chExt cx="0" cy="0"/>
        </a:xfrm>
      </p:grpSpPr>
      <p:sp>
        <p:nvSpPr>
          <p:cNvPr id="3" name="Text Placeholder 2">
            <a:extLst>
              <a:ext uri="{FF2B5EF4-FFF2-40B4-BE49-F238E27FC236}">
                <a16:creationId xmlns:a16="http://schemas.microsoft.com/office/drawing/2014/main" id="{A3BEC474-ABF4-B390-8D1A-7107AFA99829}"/>
              </a:ext>
            </a:extLst>
          </p:cNvPr>
          <p:cNvSpPr>
            <a:spLocks noGrp="1"/>
          </p:cNvSpPr>
          <p:nvPr>
            <p:ph type="body" idx="10"/>
          </p:nvPr>
        </p:nvSpPr>
        <p:spPr>
          <a:xfrm>
            <a:off x="695480" y="138451"/>
            <a:ext cx="3868340" cy="374072"/>
          </a:xfrm>
        </p:spPr>
        <p:txBody>
          <a:bodyPr/>
          <a:lstStyle/>
          <a:p>
            <a:r>
              <a:rPr lang="en-GB" b="1" dirty="0"/>
              <a:t>Valuation – Portfolios</a:t>
            </a:r>
          </a:p>
        </p:txBody>
      </p:sp>
      <p:sp>
        <p:nvSpPr>
          <p:cNvPr id="6" name="Slide Number Placeholder 2">
            <a:extLst>
              <a:ext uri="{FF2B5EF4-FFF2-40B4-BE49-F238E27FC236}">
                <a16:creationId xmlns:a16="http://schemas.microsoft.com/office/drawing/2014/main" id="{62DB7D02-B621-2E2A-7FB1-F2ED8023DE7D}"/>
              </a:ext>
            </a:extLst>
          </p:cNvPr>
          <p:cNvSpPr txBox="1">
            <a:spLocks/>
          </p:cNvSpPr>
          <p:nvPr/>
        </p:nvSpPr>
        <p:spPr>
          <a:xfrm>
            <a:off x="6553200" y="6356350"/>
            <a:ext cx="2133600" cy="365125"/>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C1FF6DA9-008F-8B48-92A6-B652298478BF}" type="slidenum">
              <a:rPr lang="en-US" sz="1200" b="1" smtClean="0"/>
              <a:pPr algn="r"/>
              <a:t>9</a:t>
            </a:fld>
            <a:endParaRPr lang="en-US" sz="1200" b="1" dirty="0"/>
          </a:p>
        </p:txBody>
      </p:sp>
      <p:sp>
        <p:nvSpPr>
          <p:cNvPr id="27" name="Retângulo 1">
            <a:extLst>
              <a:ext uri="{FF2B5EF4-FFF2-40B4-BE49-F238E27FC236}">
                <a16:creationId xmlns:a16="http://schemas.microsoft.com/office/drawing/2014/main" id="{84DE78F5-F9AE-4E68-1FBF-97E12E6FB1E1}"/>
              </a:ext>
            </a:extLst>
          </p:cNvPr>
          <p:cNvSpPr/>
          <p:nvPr/>
        </p:nvSpPr>
        <p:spPr>
          <a:xfrm>
            <a:off x="487680" y="1994164"/>
            <a:ext cx="8168640" cy="472363"/>
          </a:xfrm>
          <a:prstGeom prst="rect">
            <a:avLst/>
          </a:prstGeom>
          <a:noFill/>
          <a:ln>
            <a:solidFill>
              <a:schemeClr val="accent2">
                <a:lumMod val="20000"/>
                <a:lumOff val="8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600" b="1" i="0" u="none" strike="noStrike" kern="1200" cap="none" spc="0" normalizeH="0" baseline="0" noProof="0" dirty="0">
                <a:ln>
                  <a:noFill/>
                </a:ln>
                <a:solidFill>
                  <a:schemeClr val="tx1"/>
                </a:solidFill>
                <a:effectLst/>
                <a:uLnTx/>
                <a:uFillTx/>
                <a:latin typeface="Aptos Display" panose="02110004020202020204"/>
                <a:ea typeface="+mn-ea"/>
                <a:cs typeface="+mn-cs"/>
              </a:rPr>
              <a:t>At the portfolio level, banks need models to valuate different scenarios impact on a large number of RE properties.</a:t>
            </a:r>
          </a:p>
        </p:txBody>
      </p:sp>
      <p:sp>
        <p:nvSpPr>
          <p:cNvPr id="28" name="Flowchart: Merge 27">
            <a:extLst>
              <a:ext uri="{FF2B5EF4-FFF2-40B4-BE49-F238E27FC236}">
                <a16:creationId xmlns:a16="http://schemas.microsoft.com/office/drawing/2014/main" id="{21EBAE03-99E8-56CF-AFDF-44C7CD622CE5}"/>
              </a:ext>
            </a:extLst>
          </p:cNvPr>
          <p:cNvSpPr/>
          <p:nvPr/>
        </p:nvSpPr>
        <p:spPr>
          <a:xfrm>
            <a:off x="3517517" y="2856946"/>
            <a:ext cx="2092606" cy="246888"/>
          </a:xfrm>
          <a:prstGeom prst="flowChartMerge">
            <a:avLst/>
          </a:prstGeom>
          <a:solidFill>
            <a:srgbClr val="D17F7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TextBox 13">
            <a:extLst>
              <a:ext uri="{FF2B5EF4-FFF2-40B4-BE49-F238E27FC236}">
                <a16:creationId xmlns:a16="http://schemas.microsoft.com/office/drawing/2014/main" id="{6A810E87-8E0E-F67E-0798-0CC9AF90E456}"/>
              </a:ext>
            </a:extLst>
          </p:cNvPr>
          <p:cNvSpPr txBox="1"/>
          <p:nvPr/>
        </p:nvSpPr>
        <p:spPr>
          <a:xfrm>
            <a:off x="487680" y="3429000"/>
            <a:ext cx="8168640" cy="830997"/>
          </a:xfrm>
          <a:prstGeom prst="rect">
            <a:avLst/>
          </a:prstGeom>
          <a:solidFill>
            <a:schemeClr val="accent2">
              <a:lumMod val="20000"/>
              <a:lumOff val="80000"/>
            </a:schemeClr>
          </a:solidFill>
          <a:ln>
            <a:solidFill>
              <a:srgbClr val="D17F7D"/>
            </a:solidFill>
            <a:prstDash val="dash"/>
          </a:ln>
        </p:spPr>
        <p:txBody>
          <a:bodyPr wrap="square" rtlCol="0">
            <a:spAutoFit/>
          </a:bodyPr>
          <a:lstStyle/>
          <a:p>
            <a:pPr algn="ctr">
              <a:defRPr sz="2000"/>
            </a:pPr>
            <a:r>
              <a:rPr lang="en-US" sz="1600" dirty="0">
                <a:latin typeface="+mj-lt"/>
                <a:ea typeface="MS Mincho" panose="02020609040205080304" pitchFamily="49" charset="-128"/>
                <a:cs typeface="Times New Roman" panose="02020603050405020304" pitchFamily="18" charset="0"/>
              </a:rPr>
              <a:t>These models need to integrate ESG and climate variables, such as EPC class or hazard percentile. Otherwise, systemic </a:t>
            </a:r>
            <a:r>
              <a:rPr lang="en-US" sz="1600" dirty="0" err="1">
                <a:latin typeface="+mj-lt"/>
                <a:ea typeface="MS Mincho" panose="02020609040205080304" pitchFamily="49" charset="-128"/>
                <a:cs typeface="Times New Roman" panose="02020603050405020304" pitchFamily="18" charset="0"/>
              </a:rPr>
              <a:t>missvaluation</a:t>
            </a:r>
            <a:r>
              <a:rPr lang="en-US" sz="1600" dirty="0">
                <a:latin typeface="+mj-lt"/>
                <a:ea typeface="MS Mincho" panose="02020609040205080304" pitchFamily="49" charset="-128"/>
                <a:cs typeface="Times New Roman" panose="02020603050405020304" pitchFamily="18" charset="0"/>
              </a:rPr>
              <a:t> occurs. Banks need to align the portfolio valuation with forward-looking risks.</a:t>
            </a:r>
            <a:endParaRPr lang="en-US" sz="1600" dirty="0">
              <a:latin typeface="+mj-lt"/>
            </a:endParaRPr>
          </a:p>
        </p:txBody>
      </p:sp>
      <p:sp>
        <p:nvSpPr>
          <p:cNvPr id="15" name="Title 1">
            <a:extLst>
              <a:ext uri="{FF2B5EF4-FFF2-40B4-BE49-F238E27FC236}">
                <a16:creationId xmlns:a16="http://schemas.microsoft.com/office/drawing/2014/main" id="{5367471D-7C52-992B-1BCF-5AA41ECDAE24}"/>
              </a:ext>
            </a:extLst>
          </p:cNvPr>
          <p:cNvSpPr txBox="1">
            <a:spLocks/>
          </p:cNvSpPr>
          <p:nvPr/>
        </p:nvSpPr>
        <p:spPr>
          <a:xfrm>
            <a:off x="121920" y="124786"/>
            <a:ext cx="609600" cy="369449"/>
          </a:xfrm>
          <a:prstGeom prst="rect">
            <a:avLst/>
          </a:prstGeom>
          <a:solidFill>
            <a:srgbClr val="E6B9B8"/>
          </a:solidFill>
          <a:ln>
            <a:solidFill>
              <a:srgbClr val="E6B9B8"/>
            </a:solidFill>
          </a:ln>
        </p:spPr>
        <p:txBody>
          <a:bodyPr anchor="ct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r>
              <a:rPr lang="en-GB" sz="1800" b="1" dirty="0">
                <a:solidFill>
                  <a:schemeClr val="tx2"/>
                </a:solidFill>
                <a:latin typeface="+mn-lt"/>
                <a:ea typeface="+mn-ea"/>
                <a:cs typeface="+mn-cs"/>
              </a:rPr>
              <a:t>8</a:t>
            </a:r>
          </a:p>
        </p:txBody>
      </p:sp>
      <p:pic>
        <p:nvPicPr>
          <p:cNvPr id="1026" name="Picture 2" descr="Top 50 Banks: Rankings &amp; Insights">
            <a:extLst>
              <a:ext uri="{FF2B5EF4-FFF2-40B4-BE49-F238E27FC236}">
                <a16:creationId xmlns:a16="http://schemas.microsoft.com/office/drawing/2014/main" id="{1B84C190-D5AD-DEAA-8CCA-F8A6E78BC11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33926" y="4822239"/>
            <a:ext cx="1859787" cy="9718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1381972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3.xml><?xml version="1.0" encoding="utf-8"?>
<a:theme xmlns:a="http://schemas.openxmlformats.org/drawingml/2006/main" name="Tema do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Metadata/LabelInfo.xml><?xml version="1.0" encoding="utf-8"?>
<clbl:labelList xmlns:clbl="http://schemas.microsoft.com/office/2020/mipLabelMetadata">
  <clbl:label id="{2ffd489d-8342-4f0c-9e5b-a69a195a9b09}" enabled="1" method="Privileged" siteId="{5d89951c-b62b-46bf-b261-910b5240b0e7}" contentBits="0" removed="0"/>
</clbl:labelList>
</file>

<file path=docProps/app.xml><?xml version="1.0" encoding="utf-8"?>
<Properties xmlns="http://schemas.openxmlformats.org/officeDocument/2006/extended-properties" xmlns:vt="http://schemas.openxmlformats.org/officeDocument/2006/docPropsVTypes">
  <TotalTime>2363</TotalTime>
  <Words>929</Words>
  <Application>Microsoft Office PowerPoint</Application>
  <PresentationFormat>On-screen Show (4:3)</PresentationFormat>
  <Paragraphs>210</Paragraphs>
  <Slides>23</Slides>
  <Notes>23</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23</vt:i4>
      </vt:variant>
    </vt:vector>
  </HeadingPairs>
  <TitlesOfParts>
    <vt:vector size="29" baseType="lpstr">
      <vt:lpstr>Aptos</vt:lpstr>
      <vt:lpstr>Aptos Display</vt:lpstr>
      <vt:lpstr>Arial</vt:lpstr>
      <vt:lpstr>Calibri</vt:lpstr>
      <vt:lpstr>Office Theme</vt:lpstr>
      <vt:lpstr>1_Office Theme</vt:lpstr>
      <vt:lpstr>ESG &amp; Climate Impacts on Real Estate Valuation</vt:lpstr>
      <vt:lpstr>1</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Hugo Fernandes</dc:creator>
  <cp:keywords/>
  <dc:description>generated using python-pptx</dc:description>
  <cp:lastModifiedBy>Hugo Guilherme Veiga Fernandes</cp:lastModifiedBy>
  <cp:revision>3</cp:revision>
  <cp:lastPrinted>2025-09-30T15:16:57Z</cp:lastPrinted>
  <dcterms:created xsi:type="dcterms:W3CDTF">2013-01-27T09:14:16Z</dcterms:created>
  <dcterms:modified xsi:type="dcterms:W3CDTF">2025-10-01T18:22:01Z</dcterms:modified>
  <cp:category/>
</cp:coreProperties>
</file>